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4FAD3F-5B66-4AF2-A97D-FEEB02CB0240}" v="1" dt="2026-09-28T08:46:42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6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tin TUNCER" userId="03256736-eb25-4d8d-8673-b034ef512ca8" providerId="ADAL" clId="{A6E71C83-AC00-4686-A999-B652CB9D0726}"/>
    <pc:docChg chg="undo custSel addSld delSld modSld sldOrd addMainMaster delMainMaster">
      <pc:chgData name="Metin TUNCER" userId="03256736-eb25-4d8d-8673-b034ef512ca8" providerId="ADAL" clId="{A6E71C83-AC00-4686-A999-B652CB9D0726}" dt="2026-09-28T08:49:57.474" v="1495" actId="1076"/>
      <pc:docMkLst>
        <pc:docMk/>
      </pc:docMkLst>
      <pc:sldChg chg="addSp delSp modSp new mod">
        <pc:chgData name="Metin TUNCER" userId="03256736-eb25-4d8d-8673-b034ef512ca8" providerId="ADAL" clId="{A6E71C83-AC00-4686-A999-B652CB9D0726}" dt="2026-09-28T08:40:02.652" v="1362" actId="20577"/>
        <pc:sldMkLst>
          <pc:docMk/>
          <pc:sldMk cId="693857475" sldId="263"/>
        </pc:sldMkLst>
        <pc:spChg chg="mod">
          <ac:chgData name="Metin TUNCER" userId="03256736-eb25-4d8d-8673-b034ef512ca8" providerId="ADAL" clId="{A6E71C83-AC00-4686-A999-B652CB9D0726}" dt="2026-09-28T08:34:53.827" v="1281" actId="20577"/>
          <ac:spMkLst>
            <pc:docMk/>
            <pc:sldMk cId="693857475" sldId="263"/>
            <ac:spMk id="7" creationId="{47C76CB4-EEDE-26B7-ED42-1065AA045411}"/>
          </ac:spMkLst>
        </pc:spChg>
        <pc:spChg chg="add mod">
          <ac:chgData name="Metin TUNCER" userId="03256736-eb25-4d8d-8673-b034ef512ca8" providerId="ADAL" clId="{A6E71C83-AC00-4686-A999-B652CB9D0726}" dt="2026-09-28T08:34:56.555" v="1284" actId="20577"/>
          <ac:spMkLst>
            <pc:docMk/>
            <pc:sldMk cId="693857475" sldId="263"/>
            <ac:spMk id="17" creationId="{A880D6E1-481A-C5D1-A063-481AEBC9C7F7}"/>
          </ac:spMkLst>
        </pc:spChg>
        <pc:spChg chg="mod">
          <ac:chgData name="Metin TUNCER" userId="03256736-eb25-4d8d-8673-b034ef512ca8" providerId="ADAL" clId="{A6E71C83-AC00-4686-A999-B652CB9D0726}" dt="2026-09-28T08:37:15.308" v="1300" actId="20577"/>
          <ac:spMkLst>
            <pc:docMk/>
            <pc:sldMk cId="693857475" sldId="263"/>
            <ac:spMk id="25" creationId="{57EE8E6C-6C9E-436D-91C1-B3E42068D277}"/>
          </ac:spMkLst>
        </pc:spChg>
        <pc:spChg chg="mod">
          <ac:chgData name="Metin TUNCER" userId="03256736-eb25-4d8d-8673-b034ef512ca8" providerId="ADAL" clId="{A6E71C83-AC00-4686-A999-B652CB9D0726}" dt="2026-09-28T08:38:59.641" v="1332" actId="20577"/>
          <ac:spMkLst>
            <pc:docMk/>
            <pc:sldMk cId="693857475" sldId="263"/>
            <ac:spMk id="27" creationId="{D47446AD-5B2D-3061-B972-B5520619C985}"/>
          </ac:spMkLst>
        </pc:spChg>
        <pc:spChg chg="mod">
          <ac:chgData name="Metin TUNCER" userId="03256736-eb25-4d8d-8673-b034ef512ca8" providerId="ADAL" clId="{A6E71C83-AC00-4686-A999-B652CB9D0726}" dt="2026-09-28T08:39:15.051" v="1352" actId="20577"/>
          <ac:spMkLst>
            <pc:docMk/>
            <pc:sldMk cId="693857475" sldId="263"/>
            <ac:spMk id="31" creationId="{6CA7D15D-FE1E-54D0-D37A-45F9A8123FE4}"/>
          </ac:spMkLst>
        </pc:spChg>
        <pc:spChg chg="mod">
          <ac:chgData name="Metin TUNCER" userId="03256736-eb25-4d8d-8673-b034ef512ca8" providerId="ADAL" clId="{A6E71C83-AC00-4686-A999-B652CB9D0726}" dt="2026-09-28T08:35:02.236" v="1288" actId="20577"/>
          <ac:spMkLst>
            <pc:docMk/>
            <pc:sldMk cId="693857475" sldId="263"/>
            <ac:spMk id="53" creationId="{6E09C86B-FBF8-E0BA-CD41-AA3D8588E14F}"/>
          </ac:spMkLst>
        </pc:spChg>
        <pc:spChg chg="mod">
          <ac:chgData name="Metin TUNCER" userId="03256736-eb25-4d8d-8673-b034ef512ca8" providerId="ADAL" clId="{A6E71C83-AC00-4686-A999-B652CB9D0726}" dt="2026-09-28T08:37:47.058" v="1314" actId="20577"/>
          <ac:spMkLst>
            <pc:docMk/>
            <pc:sldMk cId="693857475" sldId="263"/>
            <ac:spMk id="61" creationId="{4337C098-C2CC-1788-E6A9-176BE10AB536}"/>
          </ac:spMkLst>
        </pc:spChg>
        <pc:spChg chg="mod">
          <ac:chgData name="Metin TUNCER" userId="03256736-eb25-4d8d-8673-b034ef512ca8" providerId="ADAL" clId="{A6E71C83-AC00-4686-A999-B652CB9D0726}" dt="2026-09-28T08:40:02.652" v="1362" actId="20577"/>
          <ac:spMkLst>
            <pc:docMk/>
            <pc:sldMk cId="693857475" sldId="263"/>
            <ac:spMk id="67" creationId="{7BB49D30-C72B-E9C1-F86A-47E79A071E2E}"/>
          </ac:spMkLst>
        </pc:spChg>
      </pc:sldChg>
      <pc:sldChg chg="addSp delSp modSp mod">
        <pc:chgData name="Metin TUNCER" userId="03256736-eb25-4d8d-8673-b034ef512ca8" providerId="ADAL" clId="{A6E71C83-AC00-4686-A999-B652CB9D0726}" dt="2026-09-28T08:49:57.474" v="1495" actId="1076"/>
        <pc:sldMkLst>
          <pc:docMk/>
          <pc:sldMk cId="120508528" sldId="266"/>
        </pc:sldMkLst>
        <pc:spChg chg="add mod">
          <ac:chgData name="Metin TUNCER" userId="03256736-eb25-4d8d-8673-b034ef512ca8" providerId="ADAL" clId="{A6E71C83-AC00-4686-A999-B652CB9D0726}" dt="2026-09-28T08:41:44.111" v="1403" actId="1076"/>
          <ac:spMkLst>
            <pc:docMk/>
            <pc:sldMk cId="120508528" sldId="266"/>
            <ac:spMk id="6" creationId="{0A25FACA-B802-9DBE-9BBF-C61E4C1F05C0}"/>
          </ac:spMkLst>
        </pc:spChg>
        <pc:spChg chg="del">
          <ac:chgData name="Metin TUNCER" userId="03256736-eb25-4d8d-8673-b034ef512ca8" providerId="ADAL" clId="{A6E71C83-AC00-4686-A999-B652CB9D0726}" dt="2026-09-28T08:41:00.729" v="1365" actId="478"/>
          <ac:spMkLst>
            <pc:docMk/>
            <pc:sldMk cId="120508528" sldId="266"/>
            <ac:spMk id="7" creationId="{35F4D1F6-99D2-D8B4-7D47-73BD84B2DB57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9" creationId="{982A8B4B-B6A0-2C41-8CA1-00AFB986B955}"/>
          </ac:spMkLst>
        </pc:spChg>
        <pc:spChg chg="add mod">
          <ac:chgData name="Metin TUNCER" userId="03256736-eb25-4d8d-8673-b034ef512ca8" providerId="ADAL" clId="{A6E71C83-AC00-4686-A999-B652CB9D0726}" dt="2026-09-28T08:47:30.632" v="1480" actId="1076"/>
          <ac:spMkLst>
            <pc:docMk/>
            <pc:sldMk cId="120508528" sldId="266"/>
            <ac:spMk id="10" creationId="{7EA013E3-3480-D6DB-01F9-64400224F906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11" creationId="{B7FEC269-CE78-3343-D637-40525B22F2FC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13" creationId="{8481F1FF-0341-A282-DEB2-2460B2EEAFDA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15" creationId="{493BE99D-F36C-9A82-4EBB-EE4712BBE38F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17" creationId="{4977AE42-A4C1-04D6-673D-C4C0FF80584B}"/>
          </ac:spMkLst>
        </pc:spChg>
        <pc:spChg chg="add del mod">
          <ac:chgData name="Metin TUNCER" userId="03256736-eb25-4d8d-8673-b034ef512ca8" providerId="ADAL" clId="{A6E71C83-AC00-4686-A999-B652CB9D0726}" dt="2026-09-28T08:44:15.882" v="1451" actId="478"/>
          <ac:spMkLst>
            <pc:docMk/>
            <pc:sldMk cId="120508528" sldId="266"/>
            <ac:spMk id="18" creationId="{71DFF4C5-4642-3F02-B464-B5FFE2A0D85A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19" creationId="{B747D12F-6BB9-FBD4-0F07-24AB61A3C42D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21" creationId="{5A167148-5C42-8F2A-6BB7-D6AC3F8F020B}"/>
          </ac:spMkLst>
        </pc:spChg>
        <pc:spChg chg="add del mod">
          <ac:chgData name="Metin TUNCER" userId="03256736-eb25-4d8d-8673-b034ef512ca8" providerId="ADAL" clId="{A6E71C83-AC00-4686-A999-B652CB9D0726}" dt="2026-09-28T08:44:15.882" v="1451" actId="478"/>
          <ac:spMkLst>
            <pc:docMk/>
            <pc:sldMk cId="120508528" sldId="266"/>
            <ac:spMk id="22" creationId="{F4B1BF4B-4898-82F8-04AB-AB1186EDCA1A}"/>
          </ac:spMkLst>
        </pc:spChg>
        <pc:spChg chg="mod">
          <ac:chgData name="Metin TUNCER" userId="03256736-eb25-4d8d-8673-b034ef512ca8" providerId="ADAL" clId="{A6E71C83-AC00-4686-A999-B652CB9D0726}" dt="2026-09-28T08:41:16.479" v="1401" actId="403"/>
          <ac:spMkLst>
            <pc:docMk/>
            <pc:sldMk cId="120508528" sldId="266"/>
            <ac:spMk id="23" creationId="{E68AB0D9-E5E5-016F-43F3-1D45E6878C62}"/>
          </ac:spMkLst>
        </pc:spChg>
        <pc:spChg chg="add mod">
          <ac:chgData name="Metin TUNCER" userId="03256736-eb25-4d8d-8673-b034ef512ca8" providerId="ADAL" clId="{A6E71C83-AC00-4686-A999-B652CB9D0726}" dt="2026-09-28T08:41:44.111" v="1403" actId="1076"/>
          <ac:spMkLst>
            <pc:docMk/>
            <pc:sldMk cId="120508528" sldId="266"/>
            <ac:spMk id="26" creationId="{D6051D17-5243-A190-C546-571FB2B73EB0}"/>
          </ac:spMkLst>
        </pc:spChg>
        <pc:spChg chg="mod">
          <ac:chgData name="Metin TUNCER" userId="03256736-eb25-4d8d-8673-b034ef512ca8" providerId="ADAL" clId="{A6E71C83-AC00-4686-A999-B652CB9D0726}" dt="2026-09-28T08:41:11.513" v="1399" actId="1035"/>
          <ac:spMkLst>
            <pc:docMk/>
            <pc:sldMk cId="120508528" sldId="266"/>
            <ac:spMk id="27" creationId="{89BC21DC-698F-E98D-271E-22FF894A521B}"/>
          </ac:spMkLst>
        </pc:spChg>
        <pc:spChg chg="del">
          <ac:chgData name="Metin TUNCER" userId="03256736-eb25-4d8d-8673-b034ef512ca8" providerId="ADAL" clId="{A6E71C83-AC00-4686-A999-B652CB9D0726}" dt="2026-09-28T08:45:03.218" v="1455" actId="478"/>
          <ac:spMkLst>
            <pc:docMk/>
            <pc:sldMk cId="120508528" sldId="266"/>
            <ac:spMk id="31" creationId="{0F4034C7-8D95-D5F0-4AE4-2E708672A888}"/>
          </ac:spMkLst>
        </pc:spChg>
        <pc:spChg chg="del">
          <ac:chgData name="Metin TUNCER" userId="03256736-eb25-4d8d-8673-b034ef512ca8" providerId="ADAL" clId="{A6E71C83-AC00-4686-A999-B652CB9D0726}" dt="2026-09-28T08:45:03.218" v="1455" actId="478"/>
          <ac:spMkLst>
            <pc:docMk/>
            <pc:sldMk cId="120508528" sldId="266"/>
            <ac:spMk id="33" creationId="{39239D73-8ED7-755E-E9C6-1DCEDE1DB650}"/>
          </ac:spMkLst>
        </pc:spChg>
        <pc:spChg chg="add mod">
          <ac:chgData name="Metin TUNCER" userId="03256736-eb25-4d8d-8673-b034ef512ca8" providerId="ADAL" clId="{A6E71C83-AC00-4686-A999-B652CB9D0726}" dt="2026-09-28T08:44:52.349" v="1454" actId="1076"/>
          <ac:spMkLst>
            <pc:docMk/>
            <pc:sldMk cId="120508528" sldId="266"/>
            <ac:spMk id="34" creationId="{A5D12185-14CA-56CF-CFA2-7998A7198A04}"/>
          </ac:spMkLst>
        </pc:spChg>
        <pc:spChg chg="add mod">
          <ac:chgData name="Metin TUNCER" userId="03256736-eb25-4d8d-8673-b034ef512ca8" providerId="ADAL" clId="{A6E71C83-AC00-4686-A999-B652CB9D0726}" dt="2026-09-28T08:47:08.623" v="1476" actId="1076"/>
          <ac:spMkLst>
            <pc:docMk/>
            <pc:sldMk cId="120508528" sldId="266"/>
            <ac:spMk id="36" creationId="{922A6A80-4C67-6810-BE01-15B17A0351D4}"/>
          </ac:spMkLst>
        </pc:spChg>
        <pc:spChg chg="mod">
          <ac:chgData name="Metin TUNCER" userId="03256736-eb25-4d8d-8673-b034ef512ca8" providerId="ADAL" clId="{A6E71C83-AC00-4686-A999-B652CB9D0726}" dt="2026-09-28T08:44:00.431" v="1449" actId="1076"/>
          <ac:spMkLst>
            <pc:docMk/>
            <pc:sldMk cId="120508528" sldId="266"/>
            <ac:spMk id="39" creationId="{C001BD96-84D3-37F4-19B5-CF0D2AA5C96C}"/>
          </ac:spMkLst>
        </pc:spChg>
        <pc:spChg chg="mod">
          <ac:chgData name="Metin TUNCER" userId="03256736-eb25-4d8d-8673-b034ef512ca8" providerId="ADAL" clId="{A6E71C83-AC00-4686-A999-B652CB9D0726}" dt="2026-09-28T08:49:40.836" v="1492" actId="1076"/>
          <ac:spMkLst>
            <pc:docMk/>
            <pc:sldMk cId="120508528" sldId="266"/>
            <ac:spMk id="41" creationId="{F039F209-F000-E851-0509-2547E1864B63}"/>
          </ac:spMkLst>
        </pc:spChg>
        <pc:spChg chg="add mod">
          <ac:chgData name="Metin TUNCER" userId="03256736-eb25-4d8d-8673-b034ef512ca8" providerId="ADAL" clId="{A6E71C83-AC00-4686-A999-B652CB9D0726}" dt="2026-09-28T08:45:17.037" v="1457" actId="1076"/>
          <ac:spMkLst>
            <pc:docMk/>
            <pc:sldMk cId="120508528" sldId="266"/>
            <ac:spMk id="43" creationId="{6C3D11BC-627D-BE73-6CEF-EC0CE072158C}"/>
          </ac:spMkLst>
        </pc:spChg>
        <pc:spChg chg="add mod">
          <ac:chgData name="Metin TUNCER" userId="03256736-eb25-4d8d-8673-b034ef512ca8" providerId="ADAL" clId="{A6E71C83-AC00-4686-A999-B652CB9D0726}" dt="2026-09-28T08:45:17.037" v="1457" actId="1076"/>
          <ac:spMkLst>
            <pc:docMk/>
            <pc:sldMk cId="120508528" sldId="266"/>
            <ac:spMk id="46" creationId="{B36C6203-6C58-9B46-650C-862E20162AEC}"/>
          </ac:spMkLst>
        </pc:spChg>
        <pc:spChg chg="mod">
          <ac:chgData name="Metin TUNCER" userId="03256736-eb25-4d8d-8673-b034ef512ca8" providerId="ADAL" clId="{A6E71C83-AC00-4686-A999-B652CB9D0726}" dt="2026-09-28T08:47:14.128" v="1477" actId="1076"/>
          <ac:spMkLst>
            <pc:docMk/>
            <pc:sldMk cId="120508528" sldId="266"/>
            <ac:spMk id="49" creationId="{36396B00-3BE9-8D98-36F9-1F7DA68A6BBE}"/>
          </ac:spMkLst>
        </pc:spChg>
        <pc:spChg chg="mod">
          <ac:chgData name="Metin TUNCER" userId="03256736-eb25-4d8d-8673-b034ef512ca8" providerId="ADAL" clId="{A6E71C83-AC00-4686-A999-B652CB9D0726}" dt="2026-09-28T08:44:09.659" v="1450" actId="1076"/>
          <ac:spMkLst>
            <pc:docMk/>
            <pc:sldMk cId="120508528" sldId="266"/>
            <ac:spMk id="55" creationId="{0B3A062E-DAA8-5EF7-DBFF-184DE5A6BF48}"/>
          </ac:spMkLst>
        </pc:spChg>
        <pc:spChg chg="mod">
          <ac:chgData name="Metin TUNCER" userId="03256736-eb25-4d8d-8673-b034ef512ca8" providerId="ADAL" clId="{A6E71C83-AC00-4686-A999-B652CB9D0726}" dt="2026-09-28T08:49:43.492" v="1493" actId="1076"/>
          <ac:spMkLst>
            <pc:docMk/>
            <pc:sldMk cId="120508528" sldId="266"/>
            <ac:spMk id="57" creationId="{17149F21-A7B0-C5BB-A30D-BBFE0FB91368}"/>
          </ac:spMkLst>
        </pc:spChg>
        <pc:spChg chg="mod">
          <ac:chgData name="Metin TUNCER" userId="03256736-eb25-4d8d-8673-b034ef512ca8" providerId="ADAL" clId="{A6E71C83-AC00-4686-A999-B652CB9D0726}" dt="2026-09-28T08:42:22.761" v="1446" actId="1076"/>
          <ac:spMkLst>
            <pc:docMk/>
            <pc:sldMk cId="120508528" sldId="266"/>
            <ac:spMk id="63" creationId="{2FDF0989-B8B0-B9C5-783A-EFB8ABDBEB19}"/>
          </ac:spMkLst>
        </pc:spChg>
        <pc:spChg chg="mod">
          <ac:chgData name="Metin TUNCER" userId="03256736-eb25-4d8d-8673-b034ef512ca8" providerId="ADAL" clId="{A6E71C83-AC00-4686-A999-B652CB9D0726}" dt="2026-09-28T08:47:22.466" v="1479" actId="1076"/>
          <ac:spMkLst>
            <pc:docMk/>
            <pc:sldMk cId="120508528" sldId="266"/>
            <ac:spMk id="65" creationId="{8916AB52-9B58-6B28-5C68-97FE6290D5A3}"/>
          </ac:spMkLst>
        </pc:spChg>
        <pc:spChg chg="del">
          <ac:chgData name="Metin TUNCER" userId="03256736-eb25-4d8d-8673-b034ef512ca8" providerId="ADAL" clId="{A6E71C83-AC00-4686-A999-B652CB9D0726}" dt="2026-09-28T08:41:58.817" v="1406" actId="478"/>
          <ac:spMkLst>
            <pc:docMk/>
            <pc:sldMk cId="120508528" sldId="266"/>
            <ac:spMk id="71" creationId="{7C57AD31-E1C3-54A5-DB46-06241A25CED7}"/>
          </ac:spMkLst>
        </pc:spChg>
        <pc:spChg chg="del">
          <ac:chgData name="Metin TUNCER" userId="03256736-eb25-4d8d-8673-b034ef512ca8" providerId="ADAL" clId="{A6E71C83-AC00-4686-A999-B652CB9D0726}" dt="2026-09-28T08:42:01.264" v="1407" actId="478"/>
          <ac:spMkLst>
            <pc:docMk/>
            <pc:sldMk cId="120508528" sldId="266"/>
            <ac:spMk id="73" creationId="{91FCD7BB-38EE-FB9D-C4DE-E10D09924DB2}"/>
          </ac:spMkLst>
        </pc:spChg>
        <pc:spChg chg="mod">
          <ac:chgData name="Metin TUNCER" userId="03256736-eb25-4d8d-8673-b034ef512ca8" providerId="ADAL" clId="{A6E71C83-AC00-4686-A999-B652CB9D0726}" dt="2026-09-28T08:41:11.513" v="1399" actId="1035"/>
          <ac:spMkLst>
            <pc:docMk/>
            <pc:sldMk cId="120508528" sldId="266"/>
            <ac:spMk id="75" creationId="{4C802F34-0880-8EBF-D977-5CAD3611584A}"/>
          </ac:spMkLst>
        </pc:spChg>
        <pc:spChg chg="mod">
          <ac:chgData name="Metin TUNCER" userId="03256736-eb25-4d8d-8673-b034ef512ca8" providerId="ADAL" clId="{A6E71C83-AC00-4686-A999-B652CB9D0726}" dt="2026-09-28T08:41:11.513" v="1399" actId="1035"/>
          <ac:spMkLst>
            <pc:docMk/>
            <pc:sldMk cId="120508528" sldId="266"/>
            <ac:spMk id="79" creationId="{0C4819DD-26B9-B3C5-EEC4-EF0EC433C9A4}"/>
          </ac:spMkLst>
        </pc:spChg>
        <pc:spChg chg="mod">
          <ac:chgData name="Metin TUNCER" userId="03256736-eb25-4d8d-8673-b034ef512ca8" providerId="ADAL" clId="{A6E71C83-AC00-4686-A999-B652CB9D0726}" dt="2026-09-28T08:46:55.438" v="1475" actId="20577"/>
          <ac:spMkLst>
            <pc:docMk/>
            <pc:sldMk cId="120508528" sldId="266"/>
            <ac:spMk id="87" creationId="{53852A59-7C6D-3114-A93C-88452A89C54D}"/>
          </ac:spMkLst>
        </pc:spChg>
        <pc:spChg chg="mod">
          <ac:chgData name="Metin TUNCER" userId="03256736-eb25-4d8d-8673-b034ef512ca8" providerId="ADAL" clId="{A6E71C83-AC00-4686-A999-B652CB9D0726}" dt="2026-09-28T08:47:42.893" v="1490" actId="20577"/>
          <ac:spMkLst>
            <pc:docMk/>
            <pc:sldMk cId="120508528" sldId="266"/>
            <ac:spMk id="89" creationId="{A82EE10B-77BE-3A37-FF7A-FA250919B8E5}"/>
          </ac:spMkLst>
        </pc:spChg>
        <pc:spChg chg="mod">
          <ac:chgData name="Metin TUNCER" userId="03256736-eb25-4d8d-8673-b034ef512ca8" providerId="ADAL" clId="{A6E71C83-AC00-4686-A999-B652CB9D0726}" dt="2026-09-28T08:44:25.855" v="1452" actId="1076"/>
          <ac:spMkLst>
            <pc:docMk/>
            <pc:sldMk cId="120508528" sldId="266"/>
            <ac:spMk id="95" creationId="{297B91C2-60B6-3B4E-2A32-047511DEB893}"/>
          </ac:spMkLst>
        </pc:spChg>
        <pc:spChg chg="mod">
          <ac:chgData name="Metin TUNCER" userId="03256736-eb25-4d8d-8673-b034ef512ca8" providerId="ADAL" clId="{A6E71C83-AC00-4686-A999-B652CB9D0726}" dt="2026-09-28T08:49:57.474" v="1495" actId="1076"/>
          <ac:spMkLst>
            <pc:docMk/>
            <pc:sldMk cId="120508528" sldId="266"/>
            <ac:spMk id="97" creationId="{02217C2C-98A8-6020-F231-D07F7D95E2C4}"/>
          </ac:spMkLst>
        </pc:spChg>
        <pc:spChg chg="mod">
          <ac:chgData name="Metin TUNCER" userId="03256736-eb25-4d8d-8673-b034ef512ca8" providerId="ADAL" clId="{A6E71C83-AC00-4686-A999-B652CB9D0726}" dt="2026-09-28T08:49:33.958" v="1491" actId="1076"/>
          <ac:spMkLst>
            <pc:docMk/>
            <pc:sldMk cId="120508528" sldId="266"/>
            <ac:spMk id="105" creationId="{2AFB6738-B275-FA7E-E918-EE94687BF5ED}"/>
          </ac:spMkLst>
        </pc:spChg>
        <pc:spChg chg="mod">
          <ac:chgData name="Metin TUNCER" userId="03256736-eb25-4d8d-8673-b034ef512ca8" providerId="ADAL" clId="{A6E71C83-AC00-4686-A999-B652CB9D0726}" dt="2026-09-28T08:49:52.475" v="1494" actId="1076"/>
          <ac:spMkLst>
            <pc:docMk/>
            <pc:sldMk cId="120508528" sldId="266"/>
            <ac:spMk id="113" creationId="{FBACC643-6244-218B-0A5B-DE6468560C48}"/>
          </ac:spMkLst>
        </pc:spChg>
        <pc:spChg chg="mod">
          <ac:chgData name="Metin TUNCER" userId="03256736-eb25-4d8d-8673-b034ef512ca8" providerId="ADAL" clId="{A6E71C83-AC00-4686-A999-B652CB9D0726}" dt="2026-09-28T08:43:04.577" v="1447" actId="1076"/>
          <ac:spMkLst>
            <pc:docMk/>
            <pc:sldMk cId="120508528" sldId="266"/>
            <ac:spMk id="119" creationId="{66D9E0D9-848A-F2AC-79F7-BC8090AC5787}"/>
          </ac:spMkLst>
        </pc:spChg>
        <pc:spChg chg="mod">
          <ac:chgData name="Metin TUNCER" userId="03256736-eb25-4d8d-8673-b034ef512ca8" providerId="ADAL" clId="{A6E71C83-AC00-4686-A999-B652CB9D0726}" dt="2026-09-28T08:47:17.795" v="1478" actId="1076"/>
          <ac:spMkLst>
            <pc:docMk/>
            <pc:sldMk cId="120508528" sldId="266"/>
            <ac:spMk id="121" creationId="{68FC3589-8D9E-DA0D-EA84-FAED6EAB99CA}"/>
          </ac:spMkLst>
        </pc:spChg>
        <pc:spChg chg="mod">
          <ac:chgData name="Metin TUNCER" userId="03256736-eb25-4d8d-8673-b034ef512ca8" providerId="ADAL" clId="{A6E71C83-AC00-4686-A999-B652CB9D0726}" dt="2026-09-28T08:41:50.721" v="1404" actId="1076"/>
          <ac:spMkLst>
            <pc:docMk/>
            <pc:sldMk cId="120508528" sldId="266"/>
            <ac:spMk id="123" creationId="{BACAD4EC-9E77-E931-A1F0-A44A58809D21}"/>
          </ac:spMkLst>
        </pc:spChg>
        <pc:spChg chg="mod">
          <ac:chgData name="Metin TUNCER" userId="03256736-eb25-4d8d-8673-b034ef512ca8" providerId="ADAL" clId="{A6E71C83-AC00-4686-A999-B652CB9D0726}" dt="2026-09-28T08:41:11.513" v="1399" actId="1035"/>
          <ac:spMkLst>
            <pc:docMk/>
            <pc:sldMk cId="120508528" sldId="266"/>
            <ac:spMk id="126" creationId="{E2660723-5A9D-7FEE-C878-AD261F814F2A}"/>
          </ac:spMkLst>
        </pc:spChg>
        <pc:spChg chg="mod">
          <ac:chgData name="Metin TUNCER" userId="03256736-eb25-4d8d-8673-b034ef512ca8" providerId="ADAL" clId="{A6E71C83-AC00-4686-A999-B652CB9D0726}" dt="2026-09-28T08:41:11.513" v="1399" actId="1035"/>
          <ac:spMkLst>
            <pc:docMk/>
            <pc:sldMk cId="120508528" sldId="266"/>
            <ac:spMk id="128" creationId="{9E14E431-C853-0BB6-AF72-70AC5824C6DC}"/>
          </ac:spMkLst>
        </pc:spChg>
        <pc:picChg chg="add mod">
          <ac:chgData name="Metin TUNCER" userId="03256736-eb25-4d8d-8673-b034ef512ca8" providerId="ADAL" clId="{A6E71C83-AC00-4686-A999-B652CB9D0726}" dt="2026-09-28T08:41:44.111" v="1403" actId="1076"/>
          <ac:picMkLst>
            <pc:docMk/>
            <pc:sldMk cId="120508528" sldId="266"/>
            <ac:picMk id="3" creationId="{1F426967-8D30-F737-8158-58483A4AE9A8}"/>
          </ac:picMkLst>
        </pc:picChg>
        <pc:picChg chg="add del mod">
          <ac:chgData name="Metin TUNCER" userId="03256736-eb25-4d8d-8673-b034ef512ca8" providerId="ADAL" clId="{A6E71C83-AC00-4686-A999-B652CB9D0726}" dt="2026-09-28T08:44:15.882" v="1451" actId="478"/>
          <ac:picMkLst>
            <pc:docMk/>
            <pc:sldMk cId="120508528" sldId="266"/>
            <ac:picMk id="14" creationId="{AA912D02-B253-6650-D37D-1DFE1357B9DA}"/>
          </ac:picMkLst>
        </pc:picChg>
        <pc:picChg chg="del">
          <ac:chgData name="Metin TUNCER" userId="03256736-eb25-4d8d-8673-b034ef512ca8" providerId="ADAL" clId="{A6E71C83-AC00-4686-A999-B652CB9D0726}" dt="2026-09-28T08:45:03.218" v="1455" actId="478"/>
          <ac:picMkLst>
            <pc:docMk/>
            <pc:sldMk cId="120508528" sldId="266"/>
            <ac:picMk id="29" creationId="{32EC74B3-219C-F6FE-9210-8FB5FF539656}"/>
          </ac:picMkLst>
        </pc:picChg>
        <pc:picChg chg="add mod">
          <ac:chgData name="Metin TUNCER" userId="03256736-eb25-4d8d-8673-b034ef512ca8" providerId="ADAL" clId="{A6E71C83-AC00-4686-A999-B652CB9D0726}" dt="2026-09-28T08:44:52.349" v="1454" actId="1076"/>
          <ac:picMkLst>
            <pc:docMk/>
            <pc:sldMk cId="120508528" sldId="266"/>
            <ac:picMk id="30" creationId="{B623AAAD-6810-7FC5-EFF4-C490B736FEBB}"/>
          </ac:picMkLst>
        </pc:picChg>
        <pc:picChg chg="mod">
          <ac:chgData name="Metin TUNCER" userId="03256736-eb25-4d8d-8673-b034ef512ca8" providerId="ADAL" clId="{A6E71C83-AC00-4686-A999-B652CB9D0726}" dt="2026-09-28T08:44:00.431" v="1449" actId="1076"/>
          <ac:picMkLst>
            <pc:docMk/>
            <pc:sldMk cId="120508528" sldId="266"/>
            <ac:picMk id="37" creationId="{BF713DB3-CF05-00AB-9E99-CF2522933A79}"/>
          </ac:picMkLst>
        </pc:picChg>
        <pc:picChg chg="add mod">
          <ac:chgData name="Metin TUNCER" userId="03256736-eb25-4d8d-8673-b034ef512ca8" providerId="ADAL" clId="{A6E71C83-AC00-4686-A999-B652CB9D0726}" dt="2026-09-28T08:45:17.037" v="1457" actId="1076"/>
          <ac:picMkLst>
            <pc:docMk/>
            <pc:sldMk cId="120508528" sldId="266"/>
            <ac:picMk id="40" creationId="{BDC09870-F011-0639-B35F-429CD4C3841C}"/>
          </ac:picMkLst>
        </pc:picChg>
        <pc:picChg chg="mod">
          <ac:chgData name="Metin TUNCER" userId="03256736-eb25-4d8d-8673-b034ef512ca8" providerId="ADAL" clId="{A6E71C83-AC00-4686-A999-B652CB9D0726}" dt="2026-09-28T08:44:09.659" v="1450" actId="1076"/>
          <ac:picMkLst>
            <pc:docMk/>
            <pc:sldMk cId="120508528" sldId="266"/>
            <ac:picMk id="53" creationId="{546CFDED-FB74-4F00-65C1-507D6318D7D5}"/>
          </ac:picMkLst>
        </pc:picChg>
        <pc:picChg chg="mod">
          <ac:chgData name="Metin TUNCER" userId="03256736-eb25-4d8d-8673-b034ef512ca8" providerId="ADAL" clId="{A6E71C83-AC00-4686-A999-B652CB9D0726}" dt="2026-09-28T08:42:22.761" v="1446" actId="1076"/>
          <ac:picMkLst>
            <pc:docMk/>
            <pc:sldMk cId="120508528" sldId="266"/>
            <ac:picMk id="61" creationId="{D5C65379-9B59-BAFE-6DAC-EED96FC1F4B4}"/>
          </ac:picMkLst>
        </pc:picChg>
        <pc:picChg chg="del">
          <ac:chgData name="Metin TUNCER" userId="03256736-eb25-4d8d-8673-b034ef512ca8" providerId="ADAL" clId="{A6E71C83-AC00-4686-A999-B652CB9D0726}" dt="2026-09-28T08:41:56.703" v="1405" actId="478"/>
          <ac:picMkLst>
            <pc:docMk/>
            <pc:sldMk cId="120508528" sldId="266"/>
            <ac:picMk id="69" creationId="{70CB481D-6D6A-FA51-28E5-2DBE09339888}"/>
          </ac:picMkLst>
        </pc:picChg>
        <pc:picChg chg="mod">
          <ac:chgData name="Metin TUNCER" userId="03256736-eb25-4d8d-8673-b034ef512ca8" providerId="ADAL" clId="{A6E71C83-AC00-4686-A999-B652CB9D0726}" dt="2026-09-28T08:46:42.372" v="1458" actId="14826"/>
          <ac:picMkLst>
            <pc:docMk/>
            <pc:sldMk cId="120508528" sldId="266"/>
            <ac:picMk id="85" creationId="{7E1F2E36-741F-8B75-A336-D49ADEA71E53}"/>
          </ac:picMkLst>
        </pc:picChg>
        <pc:picChg chg="mod">
          <ac:chgData name="Metin TUNCER" userId="03256736-eb25-4d8d-8673-b034ef512ca8" providerId="ADAL" clId="{A6E71C83-AC00-4686-A999-B652CB9D0726}" dt="2026-09-28T08:44:25.855" v="1452" actId="1076"/>
          <ac:picMkLst>
            <pc:docMk/>
            <pc:sldMk cId="120508528" sldId="266"/>
            <ac:picMk id="93" creationId="{BAB375B9-C93E-E8DD-0EBA-41361DC5726D}"/>
          </ac:picMkLst>
        </pc:picChg>
        <pc:picChg chg="mod">
          <ac:chgData name="Metin TUNCER" userId="03256736-eb25-4d8d-8673-b034ef512ca8" providerId="ADAL" clId="{A6E71C83-AC00-4686-A999-B652CB9D0726}" dt="2026-09-28T08:43:04.577" v="1447" actId="1076"/>
          <ac:picMkLst>
            <pc:docMk/>
            <pc:sldMk cId="120508528" sldId="266"/>
            <ac:picMk id="117" creationId="{83F01B14-DBEA-0371-67D4-E7CA153056B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9A31F-7FA7-43C0-B7AD-806617B309D6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7CF2F-1432-460E-8525-071156F65B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26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7CF2F-1432-460E-8525-071156F65BEE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962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07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2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42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47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3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2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5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8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6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3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89" r:id="rId6"/>
    <p:sldLayoutId id="2147483685" r:id="rId7"/>
    <p:sldLayoutId id="2147483686" r:id="rId8"/>
    <p:sldLayoutId id="2147483687" r:id="rId9"/>
    <p:sldLayoutId id="2147483688" r:id="rId10"/>
    <p:sldLayoutId id="214748369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31.png"/><Relationship Id="rId7" Type="http://schemas.openxmlformats.org/officeDocument/2006/relationships/image" Target="../media/image43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20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3.png"/><Relationship Id="rId6" Type="http://schemas.openxmlformats.org/officeDocument/2006/relationships/hyperlink" Target="https://www.instagram.com/abu_civil_engineering/" TargetMode="External"/><Relationship Id="rId7" Type="http://schemas.openxmlformats.org/officeDocument/2006/relationships/image" Target="../media/image_insta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9">
            <a:extLst>
              <a:ext uri="{FF2B5EF4-FFF2-40B4-BE49-F238E27FC236}">
                <a16:creationId xmlns:a16="http://schemas.microsoft.com/office/drawing/2014/main" id="{B7E2F724-2FB3-4D1D-A730-739B8654C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9EF258A-F2E6-DC93-AD08-FF1FA0ABDC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/>
          <a:stretch>
            <a:fillRect/>
          </a:stretch>
        </p:blipFill>
        <p:spPr>
          <a:xfrm>
            <a:off x="-2" y="-2"/>
            <a:ext cx="12192001" cy="68580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E5EDD88-8B18-40D1-5537-7BF7330FD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7"/>
            <a:ext cx="5021182" cy="3290107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tr-TR" sz="4700" b="1" dirty="0">
                <a:solidFill>
                  <a:srgbClr val="FFFFFF"/>
                </a:solidFill>
                <a:latin typeface="Georgia"/>
              </a:rPr>
              <a:t>ANTALYA BİLİM ÜNİVERSİTESİ</a:t>
            </a:r>
            <a:endParaRPr lang="tr-TR" sz="4700" b="1" dirty="0">
              <a:solidFill>
                <a:srgbClr val="FFFFFF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552F73B-D11C-9F08-5AFF-CDC114458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870" y="4482450"/>
            <a:ext cx="5040785" cy="1724029"/>
          </a:xfrm>
        </p:spPr>
        <p:txBody>
          <a:bodyPr anchor="t">
            <a:normAutofit/>
          </a:bodyPr>
          <a:lstStyle/>
          <a:p>
            <a:pPr algn="ctr"/>
            <a:r>
              <a:rPr lang="tr-TR" sz="3200" b="1" dirty="0">
                <a:solidFill>
                  <a:srgbClr val="FFFFFF"/>
                </a:solidFill>
                <a:latin typeface="Georgia"/>
              </a:rPr>
              <a:t>İnşaat Mühendisliği Bölümü</a:t>
            </a:r>
            <a:endParaRPr lang="tr-TR" sz="3200" dirty="0">
              <a:solidFill>
                <a:srgbClr val="FFFFFF"/>
              </a:solidFill>
            </a:endParaRPr>
          </a:p>
        </p:txBody>
      </p:sp>
      <p:sp>
        <p:nvSpPr>
          <p:cNvPr id="38" name="Rectangle 41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66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D1D161-6348-6011-C168-5858616AB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731520"/>
            <a:ext cx="11155680" cy="87445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Bir </a:t>
            </a:r>
            <a:r>
              <a:rPr lang="en-US" dirty="0" err="1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Bakışta</a:t>
            </a:r>
            <a:r>
              <a:rPr lang="tr-TR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İnşaat Mühendisliği Bölümü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DDA1236-CEF4-9638-002F-D6B2B2DCB324}"/>
              </a:ext>
            </a:extLst>
          </p:cNvPr>
          <p:cNvSpPr/>
          <p:nvPr/>
        </p:nvSpPr>
        <p:spPr>
          <a:xfrm>
            <a:off x="571500" y="1691640"/>
            <a:ext cx="2514600" cy="2148840"/>
          </a:xfrm>
          <a:prstGeom prst="roundRect">
            <a:avLst>
              <a:gd name="adj" fmla="val 5106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5A42D25A-38E3-5B07-0ABD-818C7E1E5932}"/>
              </a:ext>
            </a:extLst>
          </p:cNvPr>
          <p:cNvSpPr/>
          <p:nvPr/>
        </p:nvSpPr>
        <p:spPr>
          <a:xfrm>
            <a:off x="1517904" y="1901952"/>
            <a:ext cx="621792" cy="621792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0" descr="/home/claude/icons/building.png">
            <a:extLst>
              <a:ext uri="{FF2B5EF4-FFF2-40B4-BE49-F238E27FC236}">
                <a16:creationId xmlns:a16="http://schemas.microsoft.com/office/drawing/2014/main" id="{0D0FF921-5A4D-043C-FA63-D6232A5E2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70" y="2063618"/>
            <a:ext cx="298460" cy="298460"/>
          </a:xfrm>
          <a:prstGeom prst="rect">
            <a:avLst/>
          </a:prstGeom>
        </p:spPr>
      </p:pic>
      <p:sp>
        <p:nvSpPr>
          <p:cNvPr id="11" name="Text 4">
            <a:extLst>
              <a:ext uri="{FF2B5EF4-FFF2-40B4-BE49-F238E27FC236}">
                <a16:creationId xmlns:a16="http://schemas.microsoft.com/office/drawing/2014/main" id="{C6BA30A8-2746-A60D-9529-254C23338093}"/>
              </a:ext>
            </a:extLst>
          </p:cNvPr>
          <p:cNvSpPr/>
          <p:nvPr/>
        </p:nvSpPr>
        <p:spPr>
          <a:xfrm>
            <a:off x="571500" y="263347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201</a:t>
            </a:r>
            <a:r>
              <a:rPr lang="tr-TR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021432F1-3C4B-4355-446C-67DEFAF974E9}"/>
              </a:ext>
            </a:extLst>
          </p:cNvPr>
          <p:cNvSpPr/>
          <p:nvPr/>
        </p:nvSpPr>
        <p:spPr>
          <a:xfrm>
            <a:off x="708660" y="32004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Kuruluş yılı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20CD3A09-06FF-026C-E383-DF648CB88288}"/>
              </a:ext>
            </a:extLst>
          </p:cNvPr>
          <p:cNvSpPr/>
          <p:nvPr/>
        </p:nvSpPr>
        <p:spPr>
          <a:xfrm>
            <a:off x="3406140" y="1691640"/>
            <a:ext cx="2514600" cy="2148840"/>
          </a:xfrm>
          <a:prstGeom prst="roundRect">
            <a:avLst>
              <a:gd name="adj" fmla="val 5106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D6C82418-8616-0F2C-7BAC-9482F0489531}"/>
              </a:ext>
            </a:extLst>
          </p:cNvPr>
          <p:cNvSpPr/>
          <p:nvPr/>
        </p:nvSpPr>
        <p:spPr>
          <a:xfrm>
            <a:off x="4352544" y="1901952"/>
            <a:ext cx="621792" cy="621792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" descr="/home/claude/icons/language.png">
            <a:extLst>
              <a:ext uri="{FF2B5EF4-FFF2-40B4-BE49-F238E27FC236}">
                <a16:creationId xmlns:a16="http://schemas.microsoft.com/office/drawing/2014/main" id="{6D87D1EA-3353-7CD1-87FD-57A69EF35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210" y="2063618"/>
            <a:ext cx="298460" cy="298460"/>
          </a:xfrm>
          <a:prstGeom prst="rect">
            <a:avLst/>
          </a:prstGeom>
        </p:spPr>
      </p:pic>
      <p:sp>
        <p:nvSpPr>
          <p:cNvPr id="21" name="Text 8">
            <a:extLst>
              <a:ext uri="{FF2B5EF4-FFF2-40B4-BE49-F238E27FC236}">
                <a16:creationId xmlns:a16="http://schemas.microsoft.com/office/drawing/2014/main" id="{5B664BA7-AC71-616E-B06F-E694E7D90375}"/>
              </a:ext>
            </a:extLst>
          </p:cNvPr>
          <p:cNvSpPr/>
          <p:nvPr/>
        </p:nvSpPr>
        <p:spPr>
          <a:xfrm>
            <a:off x="3406140" y="263347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%100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6F0FD5FB-B90A-DD2D-55C8-179E5D1FACAF}"/>
              </a:ext>
            </a:extLst>
          </p:cNvPr>
          <p:cNvSpPr/>
          <p:nvPr/>
        </p:nvSpPr>
        <p:spPr>
          <a:xfrm>
            <a:off x="3543300" y="32004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İngilizce</a:t>
            </a:r>
            <a:r>
              <a:rPr lang="en-US" sz="13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E661E262-D930-1D34-CDDD-6C77B5A9D501}"/>
              </a:ext>
            </a:extLst>
          </p:cNvPr>
          <p:cNvSpPr/>
          <p:nvPr/>
        </p:nvSpPr>
        <p:spPr>
          <a:xfrm>
            <a:off x="6240780" y="1691640"/>
            <a:ext cx="2514600" cy="2148840"/>
          </a:xfrm>
          <a:prstGeom prst="roundRect">
            <a:avLst>
              <a:gd name="adj" fmla="val 5106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204A05B5-FBB5-1F99-96A0-D0500CFF13E7}"/>
              </a:ext>
            </a:extLst>
          </p:cNvPr>
          <p:cNvSpPr/>
          <p:nvPr/>
        </p:nvSpPr>
        <p:spPr>
          <a:xfrm>
            <a:off x="7187184" y="1901952"/>
            <a:ext cx="621792" cy="621792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 2" descr="/home/claude/icons/cap.png">
            <a:extLst>
              <a:ext uri="{FF2B5EF4-FFF2-40B4-BE49-F238E27FC236}">
                <a16:creationId xmlns:a16="http://schemas.microsoft.com/office/drawing/2014/main" id="{1B8E6BDB-E040-D333-439D-DB6A3CF28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8850" y="2063618"/>
            <a:ext cx="298460" cy="298460"/>
          </a:xfrm>
          <a:prstGeom prst="rect">
            <a:avLst/>
          </a:prstGeom>
        </p:spPr>
      </p:pic>
      <p:sp>
        <p:nvSpPr>
          <p:cNvPr id="31" name="Text 12">
            <a:extLst>
              <a:ext uri="{FF2B5EF4-FFF2-40B4-BE49-F238E27FC236}">
                <a16:creationId xmlns:a16="http://schemas.microsoft.com/office/drawing/2014/main" id="{EF7748F7-9CCB-E782-3C04-B3D1E1CAB2A4}"/>
              </a:ext>
            </a:extLst>
          </p:cNvPr>
          <p:cNvSpPr/>
          <p:nvPr/>
        </p:nvSpPr>
        <p:spPr>
          <a:xfrm>
            <a:off x="6240780" y="263347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 yıl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04055E49-B4D8-9D5B-7D3D-5EDF5155F2E8}"/>
              </a:ext>
            </a:extLst>
          </p:cNvPr>
          <p:cNvSpPr/>
          <p:nvPr/>
        </p:nvSpPr>
        <p:spPr>
          <a:xfrm>
            <a:off x="6377940" y="32004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Lisans öğrenim süresi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E748850B-DE6E-3C49-415F-0C51C8029865}"/>
              </a:ext>
            </a:extLst>
          </p:cNvPr>
          <p:cNvSpPr/>
          <p:nvPr/>
        </p:nvSpPr>
        <p:spPr>
          <a:xfrm>
            <a:off x="9075420" y="1691640"/>
            <a:ext cx="2514600" cy="2148840"/>
          </a:xfrm>
          <a:prstGeom prst="roundRect">
            <a:avLst>
              <a:gd name="adj" fmla="val 5106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70541585-58F3-09A6-FBC1-5C3D81B6496C}"/>
              </a:ext>
            </a:extLst>
          </p:cNvPr>
          <p:cNvSpPr/>
          <p:nvPr/>
        </p:nvSpPr>
        <p:spPr>
          <a:xfrm>
            <a:off x="10021824" y="1901952"/>
            <a:ext cx="621792" cy="621792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Image 3" descr="/home/claude/icons/users.png">
            <a:extLst>
              <a:ext uri="{FF2B5EF4-FFF2-40B4-BE49-F238E27FC236}">
                <a16:creationId xmlns:a16="http://schemas.microsoft.com/office/drawing/2014/main" id="{AA89FB89-C1B8-8E61-8D61-27BFE85F2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3490" y="2063618"/>
            <a:ext cx="298460" cy="298460"/>
          </a:xfrm>
          <a:prstGeom prst="rect">
            <a:avLst/>
          </a:prstGeom>
        </p:spPr>
      </p:pic>
      <p:sp>
        <p:nvSpPr>
          <p:cNvPr id="41" name="Text 16">
            <a:extLst>
              <a:ext uri="{FF2B5EF4-FFF2-40B4-BE49-F238E27FC236}">
                <a16:creationId xmlns:a16="http://schemas.microsoft.com/office/drawing/2014/main" id="{A16C7F11-20A1-0663-4E31-1C6D3CCECD2C}"/>
              </a:ext>
            </a:extLst>
          </p:cNvPr>
          <p:cNvSpPr/>
          <p:nvPr/>
        </p:nvSpPr>
        <p:spPr>
          <a:xfrm>
            <a:off x="9075420" y="263347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r>
              <a:rPr lang="tr-TR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1CB5D2CF-35B9-FB6A-7DD9-F87F7321AA5F}"/>
              </a:ext>
            </a:extLst>
          </p:cNvPr>
          <p:cNvSpPr/>
          <p:nvPr/>
        </p:nvSpPr>
        <p:spPr>
          <a:xfrm>
            <a:off x="9212580" y="32004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Akademik personel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8">
            <a:extLst>
              <a:ext uri="{FF2B5EF4-FFF2-40B4-BE49-F238E27FC236}">
                <a16:creationId xmlns:a16="http://schemas.microsoft.com/office/drawing/2014/main" id="{DC0BC63B-0A14-5513-7631-331CC43DF071}"/>
              </a:ext>
            </a:extLst>
          </p:cNvPr>
          <p:cNvSpPr/>
          <p:nvPr/>
        </p:nvSpPr>
        <p:spPr>
          <a:xfrm>
            <a:off x="571500" y="4389120"/>
            <a:ext cx="11018520" cy="1737360"/>
          </a:xfrm>
          <a:prstGeom prst="roundRect">
            <a:avLst>
              <a:gd name="adj" fmla="val 6316"/>
            </a:avLst>
          </a:prstGeom>
          <a:solidFill>
            <a:srgbClr val="08294E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3CC6EF91-493A-ED2D-7188-F802CD3070BE}"/>
              </a:ext>
            </a:extLst>
          </p:cNvPr>
          <p:cNvSpPr/>
          <p:nvPr/>
        </p:nvSpPr>
        <p:spPr>
          <a:xfrm>
            <a:off x="982980" y="4389119"/>
            <a:ext cx="10195560" cy="1737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D8E4E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Bölümümüz, mühendislik fakülteleri için belirlenen başarı sıralaması ve taban puanlar doğrultusunda ÖSYM merkezi yerleştirme ile öğrenci kabul etmektedir. Güçlü akademik kadromuzda 2 profesör, </a:t>
            </a:r>
            <a:r>
              <a:rPr lang="tr-TR" sz="1600" dirty="0">
                <a:solidFill>
                  <a:srgbClr val="D8E4E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rgbClr val="D8E4E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doçent, 5 doktor öğretim üyesi ve 3 araştırma görevlisi görev yapmakta; yalnızca Türkiye'de değil uluslararası arenada da tanınan bir mühendislik eğitimi hedeflenmektedir.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07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90382F90-74D4-1F42-A681-666557F9C604}"/>
              </a:ext>
            </a:extLst>
          </p:cNvPr>
          <p:cNvSpPr txBox="1"/>
          <p:nvPr/>
        </p:nvSpPr>
        <p:spPr>
          <a:xfrm>
            <a:off x="687324" y="806115"/>
            <a:ext cx="10817352" cy="8822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dirty="0" err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Tarihçe</a:t>
            </a:r>
            <a:endParaRPr sz="3600" b="1" dirty="0">
              <a:solidFill>
                <a:srgbClr val="1B2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400"/>
              </a:spcBef>
            </a:pP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Kuruluştan</a:t>
            </a:r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uluslararası</a:t>
            </a:r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nitelikli</a:t>
            </a:r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eğitime</a:t>
            </a:r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uzanan</a:t>
            </a:r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başarı</a:t>
            </a:r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öyküsü</a:t>
            </a:r>
            <a:endParaRPr b="1" dirty="0">
              <a:solidFill>
                <a:srgbClr val="008B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82B7A29-318A-E974-38BB-297B4DAEAEA4}"/>
              </a:ext>
            </a:extLst>
          </p:cNvPr>
          <p:cNvSpPr/>
          <p:nvPr/>
        </p:nvSpPr>
        <p:spPr>
          <a:xfrm>
            <a:off x="687324" y="1811955"/>
            <a:ext cx="10817352" cy="19050"/>
          </a:xfrm>
          <a:prstGeom prst="rect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105C895B-9436-620D-1790-8FD99E3BDC35}"/>
              </a:ext>
            </a:extLst>
          </p:cNvPr>
          <p:cNvSpPr txBox="1"/>
          <p:nvPr/>
        </p:nvSpPr>
        <p:spPr>
          <a:xfrm>
            <a:off x="457200" y="5652435"/>
            <a:ext cx="112495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Antalya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Bilim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Üniversitesi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İnşaat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Mühendisliği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Bölümü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kurulduğu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günden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bugüne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dinamik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adımlarla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büyümüş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yılı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itibariyle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küresel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eğitim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standartlarına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entegrasyonu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sağlayan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uluslararası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ortak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eğitim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(ICE)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sistemine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geçiş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yapmıştır</a:t>
            </a:r>
            <a:r>
              <a:rPr sz="1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Shape 2">
            <a:extLst>
              <a:ext uri="{FF2B5EF4-FFF2-40B4-BE49-F238E27FC236}">
                <a16:creationId xmlns:a16="http://schemas.microsoft.com/office/drawing/2014/main" id="{58A0E601-718D-08D5-1423-DE1731202BE0}"/>
              </a:ext>
            </a:extLst>
          </p:cNvPr>
          <p:cNvSpPr/>
          <p:nvPr/>
        </p:nvSpPr>
        <p:spPr>
          <a:xfrm>
            <a:off x="1416101" y="2582286"/>
            <a:ext cx="9265615" cy="0"/>
          </a:xfrm>
          <a:prstGeom prst="line">
            <a:avLst/>
          </a:prstGeom>
          <a:noFill/>
          <a:ln w="3175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3">
            <a:extLst>
              <a:ext uri="{FF2B5EF4-FFF2-40B4-BE49-F238E27FC236}">
                <a16:creationId xmlns:a16="http://schemas.microsoft.com/office/drawing/2014/main" id="{5AFA478D-EF1C-497A-F1AD-DB69526E7049}"/>
              </a:ext>
            </a:extLst>
          </p:cNvPr>
          <p:cNvSpPr/>
          <p:nvPr/>
        </p:nvSpPr>
        <p:spPr>
          <a:xfrm>
            <a:off x="2311146" y="2481702"/>
            <a:ext cx="201168" cy="201168"/>
          </a:xfrm>
          <a:prstGeom prst="ellipse">
            <a:avLst/>
          </a:prstGeom>
          <a:solidFill>
            <a:srgbClr val="1CA7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4">
            <a:extLst>
              <a:ext uri="{FF2B5EF4-FFF2-40B4-BE49-F238E27FC236}">
                <a16:creationId xmlns:a16="http://schemas.microsoft.com/office/drawing/2014/main" id="{BBDAB890-8A22-9180-ABBE-78717BAB8293}"/>
              </a:ext>
            </a:extLst>
          </p:cNvPr>
          <p:cNvSpPr/>
          <p:nvPr/>
        </p:nvSpPr>
        <p:spPr>
          <a:xfrm>
            <a:off x="593141" y="2015358"/>
            <a:ext cx="363717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2013–2014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5">
            <a:extLst>
              <a:ext uri="{FF2B5EF4-FFF2-40B4-BE49-F238E27FC236}">
                <a16:creationId xmlns:a16="http://schemas.microsoft.com/office/drawing/2014/main" id="{AC34270A-6A4E-239C-120C-9FF38BF0DBC3}"/>
              </a:ext>
            </a:extLst>
          </p:cNvPr>
          <p:cNvSpPr/>
          <p:nvPr/>
        </p:nvSpPr>
        <p:spPr>
          <a:xfrm>
            <a:off x="753161" y="2993766"/>
            <a:ext cx="3317138" cy="2331720"/>
          </a:xfrm>
          <a:prstGeom prst="roundRect">
            <a:avLst>
              <a:gd name="adj" fmla="val 3137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6">
            <a:extLst>
              <a:ext uri="{FF2B5EF4-FFF2-40B4-BE49-F238E27FC236}">
                <a16:creationId xmlns:a16="http://schemas.microsoft.com/office/drawing/2014/main" id="{787A6F66-AF73-97C4-B1C5-10D5C2D4143B}"/>
              </a:ext>
            </a:extLst>
          </p:cNvPr>
          <p:cNvSpPr/>
          <p:nvPr/>
        </p:nvSpPr>
        <p:spPr>
          <a:xfrm>
            <a:off x="2137410" y="3268086"/>
            <a:ext cx="548640" cy="548640"/>
          </a:xfrm>
          <a:prstGeom prst="ellipse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Image 0" descr="/home/claude/work/icons_src/building.png">
            <a:extLst>
              <a:ext uri="{FF2B5EF4-FFF2-40B4-BE49-F238E27FC236}">
                <a16:creationId xmlns:a16="http://schemas.microsoft.com/office/drawing/2014/main" id="{3A972218-8E2E-5059-87EB-4F8AB12FD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593" y="3344895"/>
            <a:ext cx="395021" cy="395021"/>
          </a:xfrm>
          <a:prstGeom prst="rect">
            <a:avLst/>
          </a:prstGeom>
        </p:spPr>
      </p:pic>
      <p:sp>
        <p:nvSpPr>
          <p:cNvPr id="61" name="Text 7">
            <a:extLst>
              <a:ext uri="{FF2B5EF4-FFF2-40B4-BE49-F238E27FC236}">
                <a16:creationId xmlns:a16="http://schemas.microsoft.com/office/drawing/2014/main" id="{06306314-6594-A1EF-F92E-64A12DE3B991}"/>
              </a:ext>
            </a:extLst>
          </p:cNvPr>
          <p:cNvSpPr/>
          <p:nvPr/>
        </p:nvSpPr>
        <p:spPr>
          <a:xfrm>
            <a:off x="936041" y="3981318"/>
            <a:ext cx="29513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İlk Öğrenciler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8">
            <a:extLst>
              <a:ext uri="{FF2B5EF4-FFF2-40B4-BE49-F238E27FC236}">
                <a16:creationId xmlns:a16="http://schemas.microsoft.com/office/drawing/2014/main" id="{ED45E70B-1F6A-DC5E-BB38-FF90B5BCE45D}"/>
              </a:ext>
            </a:extLst>
          </p:cNvPr>
          <p:cNvSpPr/>
          <p:nvPr/>
        </p:nvSpPr>
        <p:spPr>
          <a:xfrm>
            <a:off x="981761" y="4383654"/>
            <a:ext cx="28599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Bölümümüz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tr-TR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2013-2014 eğitim öğretim yılında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öğrenci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kabul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etmeye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başla</a:t>
            </a:r>
            <a:r>
              <a:rPr lang="tr-TR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mıştır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9">
            <a:extLst>
              <a:ext uri="{FF2B5EF4-FFF2-40B4-BE49-F238E27FC236}">
                <a16:creationId xmlns:a16="http://schemas.microsoft.com/office/drawing/2014/main" id="{0B01694C-5A98-84AC-226D-AE55CAC2713D}"/>
              </a:ext>
            </a:extLst>
          </p:cNvPr>
          <p:cNvSpPr/>
          <p:nvPr/>
        </p:nvSpPr>
        <p:spPr>
          <a:xfrm>
            <a:off x="5948325" y="2481702"/>
            <a:ext cx="201168" cy="201168"/>
          </a:xfrm>
          <a:prstGeom prst="ellipse">
            <a:avLst/>
          </a:prstGeom>
          <a:solidFill>
            <a:srgbClr val="1CA7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10">
            <a:extLst>
              <a:ext uri="{FF2B5EF4-FFF2-40B4-BE49-F238E27FC236}">
                <a16:creationId xmlns:a16="http://schemas.microsoft.com/office/drawing/2014/main" id="{72669DA3-BF9F-49DD-C6CE-4FF740040861}"/>
              </a:ext>
            </a:extLst>
          </p:cNvPr>
          <p:cNvSpPr/>
          <p:nvPr/>
        </p:nvSpPr>
        <p:spPr>
          <a:xfrm>
            <a:off x="4230319" y="2015358"/>
            <a:ext cx="363717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2016–2017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11">
            <a:extLst>
              <a:ext uri="{FF2B5EF4-FFF2-40B4-BE49-F238E27FC236}">
                <a16:creationId xmlns:a16="http://schemas.microsoft.com/office/drawing/2014/main" id="{AE117B8C-DCF7-663A-1EBF-5024551FCC6B}"/>
              </a:ext>
            </a:extLst>
          </p:cNvPr>
          <p:cNvSpPr/>
          <p:nvPr/>
        </p:nvSpPr>
        <p:spPr>
          <a:xfrm>
            <a:off x="4390339" y="2993766"/>
            <a:ext cx="3317138" cy="2331720"/>
          </a:xfrm>
          <a:prstGeom prst="roundRect">
            <a:avLst>
              <a:gd name="adj" fmla="val 3137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Shape 12">
            <a:extLst>
              <a:ext uri="{FF2B5EF4-FFF2-40B4-BE49-F238E27FC236}">
                <a16:creationId xmlns:a16="http://schemas.microsoft.com/office/drawing/2014/main" id="{A28A7835-AF23-8B8F-CE75-84EB5571F175}"/>
              </a:ext>
            </a:extLst>
          </p:cNvPr>
          <p:cNvSpPr/>
          <p:nvPr/>
        </p:nvSpPr>
        <p:spPr>
          <a:xfrm>
            <a:off x="5774589" y="3268086"/>
            <a:ext cx="548640" cy="548640"/>
          </a:xfrm>
          <a:prstGeom prst="ellipse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Image 1" descr="/home/claude/work/icons_src/cap.png">
            <a:extLst>
              <a:ext uri="{FF2B5EF4-FFF2-40B4-BE49-F238E27FC236}">
                <a16:creationId xmlns:a16="http://schemas.microsoft.com/office/drawing/2014/main" id="{798998AA-89CB-DD6F-4437-74C2C58EB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765" y="3347345"/>
            <a:ext cx="395021" cy="395021"/>
          </a:xfrm>
          <a:prstGeom prst="rect">
            <a:avLst/>
          </a:prstGeom>
        </p:spPr>
      </p:pic>
      <p:sp>
        <p:nvSpPr>
          <p:cNvPr id="75" name="Text 13">
            <a:extLst>
              <a:ext uri="{FF2B5EF4-FFF2-40B4-BE49-F238E27FC236}">
                <a16:creationId xmlns:a16="http://schemas.microsoft.com/office/drawing/2014/main" id="{4F9EDA26-F1E5-E997-C044-83A0C9073341}"/>
              </a:ext>
            </a:extLst>
          </p:cNvPr>
          <p:cNvSpPr/>
          <p:nvPr/>
        </p:nvSpPr>
        <p:spPr>
          <a:xfrm>
            <a:off x="4573219" y="3981318"/>
            <a:ext cx="29513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İlk Mezunlar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14">
            <a:extLst>
              <a:ext uri="{FF2B5EF4-FFF2-40B4-BE49-F238E27FC236}">
                <a16:creationId xmlns:a16="http://schemas.microsoft.com/office/drawing/2014/main" id="{17D3F4F3-4795-F7AF-D576-BEFBBAA8B881}"/>
              </a:ext>
            </a:extLst>
          </p:cNvPr>
          <p:cNvSpPr/>
          <p:nvPr/>
        </p:nvSpPr>
        <p:spPr>
          <a:xfrm>
            <a:off x="4618939" y="4383654"/>
            <a:ext cx="28599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Bölümümüz</a:t>
            </a:r>
            <a:r>
              <a:rPr lang="tr-TR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2016-2017 eğitim öğretim yılında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ilk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mezunlarını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ver</a:t>
            </a:r>
            <a:r>
              <a:rPr lang="tr-TR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miştir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Shape 15">
            <a:extLst>
              <a:ext uri="{FF2B5EF4-FFF2-40B4-BE49-F238E27FC236}">
                <a16:creationId xmlns:a16="http://schemas.microsoft.com/office/drawing/2014/main" id="{4A8A9A69-F757-7A0D-FA82-15F8D1BB39CD}"/>
              </a:ext>
            </a:extLst>
          </p:cNvPr>
          <p:cNvSpPr/>
          <p:nvPr/>
        </p:nvSpPr>
        <p:spPr>
          <a:xfrm>
            <a:off x="9585503" y="2481702"/>
            <a:ext cx="201168" cy="201168"/>
          </a:xfrm>
          <a:prstGeom prst="ellipse">
            <a:avLst/>
          </a:prstGeom>
          <a:solidFill>
            <a:srgbClr val="1CA7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 16">
            <a:extLst>
              <a:ext uri="{FF2B5EF4-FFF2-40B4-BE49-F238E27FC236}">
                <a16:creationId xmlns:a16="http://schemas.microsoft.com/office/drawing/2014/main" id="{1DD419A3-3566-75BD-FA12-DFCF828899E4}"/>
              </a:ext>
            </a:extLst>
          </p:cNvPr>
          <p:cNvSpPr/>
          <p:nvPr/>
        </p:nvSpPr>
        <p:spPr>
          <a:xfrm>
            <a:off x="7867498" y="2015358"/>
            <a:ext cx="363717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2025–2026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Shape 17">
            <a:extLst>
              <a:ext uri="{FF2B5EF4-FFF2-40B4-BE49-F238E27FC236}">
                <a16:creationId xmlns:a16="http://schemas.microsoft.com/office/drawing/2014/main" id="{588C8F44-8989-F54A-8F5F-759A610E8398}"/>
              </a:ext>
            </a:extLst>
          </p:cNvPr>
          <p:cNvSpPr/>
          <p:nvPr/>
        </p:nvSpPr>
        <p:spPr>
          <a:xfrm>
            <a:off x="8027518" y="2993766"/>
            <a:ext cx="3317138" cy="2331720"/>
          </a:xfrm>
          <a:prstGeom prst="roundRect">
            <a:avLst>
              <a:gd name="adj" fmla="val 3137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Shape 18">
            <a:extLst>
              <a:ext uri="{FF2B5EF4-FFF2-40B4-BE49-F238E27FC236}">
                <a16:creationId xmlns:a16="http://schemas.microsoft.com/office/drawing/2014/main" id="{6E58E1EA-0561-8BA1-D1A9-AA625ADAF7AC}"/>
              </a:ext>
            </a:extLst>
          </p:cNvPr>
          <p:cNvSpPr/>
          <p:nvPr/>
        </p:nvSpPr>
        <p:spPr>
          <a:xfrm>
            <a:off x="9411767" y="3268086"/>
            <a:ext cx="548640" cy="548640"/>
          </a:xfrm>
          <a:prstGeom prst="ellipse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Image 2" descr="/home/claude/work/icons_src/sync.png">
            <a:extLst>
              <a:ext uri="{FF2B5EF4-FFF2-40B4-BE49-F238E27FC236}">
                <a16:creationId xmlns:a16="http://schemas.microsoft.com/office/drawing/2014/main" id="{10D4AB04-ED3E-568D-1167-A34C2326A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576" y="3333568"/>
            <a:ext cx="395021" cy="395021"/>
          </a:xfrm>
          <a:prstGeom prst="rect">
            <a:avLst/>
          </a:prstGeom>
        </p:spPr>
      </p:pic>
      <p:sp>
        <p:nvSpPr>
          <p:cNvPr id="89" name="Text 19">
            <a:extLst>
              <a:ext uri="{FF2B5EF4-FFF2-40B4-BE49-F238E27FC236}">
                <a16:creationId xmlns:a16="http://schemas.microsoft.com/office/drawing/2014/main" id="{C423C9DD-2D17-9722-C608-0FF1159C17F3}"/>
              </a:ext>
            </a:extLst>
          </p:cNvPr>
          <p:cNvSpPr/>
          <p:nvPr/>
        </p:nvSpPr>
        <p:spPr>
          <a:xfrm>
            <a:off x="8210398" y="3981318"/>
            <a:ext cx="29513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Yeni Eğitim Sistemi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 20">
            <a:extLst>
              <a:ext uri="{FF2B5EF4-FFF2-40B4-BE49-F238E27FC236}">
                <a16:creationId xmlns:a16="http://schemas.microsoft.com/office/drawing/2014/main" id="{0C2DD46D-F10C-2590-062F-7F0AFFB71B52}"/>
              </a:ext>
            </a:extLst>
          </p:cNvPr>
          <p:cNvSpPr/>
          <p:nvPr/>
        </p:nvSpPr>
        <p:spPr>
          <a:xfrm>
            <a:off x="8256118" y="4383654"/>
            <a:ext cx="28599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tr-TR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2025-2026 eğitim öğretim yılı itibariyle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Uluslararası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nitelikli eğitime ve ICE modeline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geçiş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yapıl</a:t>
            </a:r>
            <a:r>
              <a:rPr lang="tr-TR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mıştır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35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AEB7152F-F03A-8A8B-2B45-E3C60643B478}"/>
              </a:ext>
            </a:extLst>
          </p:cNvPr>
          <p:cNvSpPr/>
          <p:nvPr/>
        </p:nvSpPr>
        <p:spPr>
          <a:xfrm>
            <a:off x="655320" y="648743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Neden İnşaat Mühendisliği?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6827E8C-39C8-F024-7A43-EA61AD3A285F}"/>
              </a:ext>
            </a:extLst>
          </p:cNvPr>
          <p:cNvSpPr/>
          <p:nvPr/>
        </p:nvSpPr>
        <p:spPr>
          <a:xfrm>
            <a:off x="655320" y="1288823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Tasarlayan, üreten, yöneten ve toplum için kalıcı değer oluşturan bir meslek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605EEA41-1F41-1ACD-5759-60FD69922747}"/>
              </a:ext>
            </a:extLst>
          </p:cNvPr>
          <p:cNvSpPr/>
          <p:nvPr/>
        </p:nvSpPr>
        <p:spPr>
          <a:xfrm>
            <a:off x="449580" y="1700303"/>
            <a:ext cx="3520440" cy="1965960"/>
          </a:xfrm>
          <a:prstGeom prst="roundRect">
            <a:avLst>
              <a:gd name="adj" fmla="val 5581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9671C22F-43F1-E31D-FD55-1100B3C9958D}"/>
              </a:ext>
            </a:extLst>
          </p:cNvPr>
          <p:cNvSpPr/>
          <p:nvPr/>
        </p:nvSpPr>
        <p:spPr>
          <a:xfrm>
            <a:off x="705612" y="1956335"/>
            <a:ext cx="566928" cy="566928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0" descr="/home/claude/icons/building.png">
            <a:extLst>
              <a:ext uri="{FF2B5EF4-FFF2-40B4-BE49-F238E27FC236}">
                <a16:creationId xmlns:a16="http://schemas.microsoft.com/office/drawing/2014/main" id="{CC40C79F-F956-320E-F12A-E7722BC6B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13" y="2103736"/>
            <a:ext cx="272125" cy="272125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B54A7CEF-81D9-7EBC-1E9F-B66A206F574C}"/>
              </a:ext>
            </a:extLst>
          </p:cNvPr>
          <p:cNvSpPr/>
          <p:nvPr/>
        </p:nvSpPr>
        <p:spPr>
          <a:xfrm>
            <a:off x="1409700" y="1974623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Yaşamı Şekillendiren Meslek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45DEC210-7F95-899E-CDD8-2BDEFC12F41E}"/>
              </a:ext>
            </a:extLst>
          </p:cNvPr>
          <p:cNvSpPr/>
          <p:nvPr/>
        </p:nvSpPr>
        <p:spPr>
          <a:xfrm>
            <a:off x="723900" y="2614703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Binalar, köprüler, yollar, barajlar, havaalanları ve altyapı sistemleri tasarlayarak yaşam kalitesini artırır.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873543B6-01D9-664D-FFF8-50C2D5E13A7E}"/>
              </a:ext>
            </a:extLst>
          </p:cNvPr>
          <p:cNvSpPr/>
          <p:nvPr/>
        </p:nvSpPr>
        <p:spPr>
          <a:xfrm>
            <a:off x="4335780" y="1700303"/>
            <a:ext cx="3520440" cy="1965960"/>
          </a:xfrm>
          <a:prstGeom prst="roundRect">
            <a:avLst>
              <a:gd name="adj" fmla="val 5581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178FCD3A-0961-CB44-DD7F-ABF9FC04548C}"/>
              </a:ext>
            </a:extLst>
          </p:cNvPr>
          <p:cNvSpPr/>
          <p:nvPr/>
        </p:nvSpPr>
        <p:spPr>
          <a:xfrm>
            <a:off x="4591812" y="1956335"/>
            <a:ext cx="566928" cy="566928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1" descr="/home/claude/icons/leaf.png">
            <a:extLst>
              <a:ext uri="{FF2B5EF4-FFF2-40B4-BE49-F238E27FC236}">
                <a16:creationId xmlns:a16="http://schemas.microsoft.com/office/drawing/2014/main" id="{492B6465-6495-DB1F-2FD3-1388CB642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213" y="2103736"/>
            <a:ext cx="272125" cy="272125"/>
          </a:xfrm>
          <a:prstGeom prst="rect">
            <a:avLst/>
          </a:prstGeom>
        </p:spPr>
      </p:pic>
      <p:sp>
        <p:nvSpPr>
          <p:cNvPr id="25" name="Text 8">
            <a:extLst>
              <a:ext uri="{FF2B5EF4-FFF2-40B4-BE49-F238E27FC236}">
                <a16:creationId xmlns:a16="http://schemas.microsoft.com/office/drawing/2014/main" id="{FDA16051-6A4B-A0EB-E614-5B485EF66A60}"/>
              </a:ext>
            </a:extLst>
          </p:cNvPr>
          <p:cNvSpPr/>
          <p:nvPr/>
        </p:nvSpPr>
        <p:spPr>
          <a:xfrm>
            <a:off x="5295900" y="1974623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Sürdürülebilir Geleceğe Katkı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BF4923FA-8EB5-CB2C-F31F-8CB739CCF643}"/>
              </a:ext>
            </a:extLst>
          </p:cNvPr>
          <p:cNvSpPr/>
          <p:nvPr/>
        </p:nvSpPr>
        <p:spPr>
          <a:xfrm>
            <a:off x="4610100" y="2614703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Çevre dostu yapılar, enerji verimli tasarımlar ve sürdürülebilir altyapı çözümleri geliştirir.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0B032853-F6BE-1364-A4FA-48A030678276}"/>
              </a:ext>
            </a:extLst>
          </p:cNvPr>
          <p:cNvSpPr/>
          <p:nvPr/>
        </p:nvSpPr>
        <p:spPr>
          <a:xfrm>
            <a:off x="8221980" y="1700303"/>
            <a:ext cx="3520440" cy="1965960"/>
          </a:xfrm>
          <a:prstGeom prst="roundRect">
            <a:avLst>
              <a:gd name="adj" fmla="val 5581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4CAB95EC-D006-5A17-1B7B-CF1C5CAA0A08}"/>
              </a:ext>
            </a:extLst>
          </p:cNvPr>
          <p:cNvSpPr/>
          <p:nvPr/>
        </p:nvSpPr>
        <p:spPr>
          <a:xfrm>
            <a:off x="8478012" y="1956335"/>
            <a:ext cx="566928" cy="566928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2" descr="/home/claude/icons/bulb.png">
            <a:extLst>
              <a:ext uri="{FF2B5EF4-FFF2-40B4-BE49-F238E27FC236}">
                <a16:creationId xmlns:a16="http://schemas.microsoft.com/office/drawing/2014/main" id="{14D6012B-0610-3804-19D9-133D4D26C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413" y="2103736"/>
            <a:ext cx="272125" cy="272125"/>
          </a:xfrm>
          <a:prstGeom prst="rect">
            <a:avLst/>
          </a:prstGeom>
        </p:spPr>
      </p:pic>
      <p:sp>
        <p:nvSpPr>
          <p:cNvPr id="35" name="Text 12">
            <a:extLst>
              <a:ext uri="{FF2B5EF4-FFF2-40B4-BE49-F238E27FC236}">
                <a16:creationId xmlns:a16="http://schemas.microsoft.com/office/drawing/2014/main" id="{8EFDFF21-2D24-7A12-CDCD-73C52679857D}"/>
              </a:ext>
            </a:extLst>
          </p:cNvPr>
          <p:cNvSpPr/>
          <p:nvPr/>
        </p:nvSpPr>
        <p:spPr>
          <a:xfrm>
            <a:off x="9182100" y="1974623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 + Teknoloji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A6EE7D17-A413-D48D-195B-AE13F9FDDB07}"/>
              </a:ext>
            </a:extLst>
          </p:cNvPr>
          <p:cNvSpPr/>
          <p:nvPr/>
        </p:nvSpPr>
        <p:spPr>
          <a:xfrm>
            <a:off x="8496300" y="2614703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Yapay zekâ, BIM, akıllı şehirler, deprem mühendisliği ve gelişmiş yapı malzemeleriyle çalışma fırsatı.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4">
            <a:extLst>
              <a:ext uri="{FF2B5EF4-FFF2-40B4-BE49-F238E27FC236}">
                <a16:creationId xmlns:a16="http://schemas.microsoft.com/office/drawing/2014/main" id="{703DFEFF-C74D-0731-177D-2E14B3F8AD84}"/>
              </a:ext>
            </a:extLst>
          </p:cNvPr>
          <p:cNvSpPr/>
          <p:nvPr/>
        </p:nvSpPr>
        <p:spPr>
          <a:xfrm>
            <a:off x="449580" y="3813664"/>
            <a:ext cx="3520440" cy="1965960"/>
          </a:xfrm>
          <a:prstGeom prst="roundRect">
            <a:avLst>
              <a:gd name="adj" fmla="val 5581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FEC64A61-6D4B-DAAE-8C4B-CD2D144CF76F}"/>
              </a:ext>
            </a:extLst>
          </p:cNvPr>
          <p:cNvSpPr/>
          <p:nvPr/>
        </p:nvSpPr>
        <p:spPr>
          <a:xfrm>
            <a:off x="705612" y="4069696"/>
            <a:ext cx="566928" cy="566928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3" descr="/home/claude/icons/chart.png">
            <a:extLst>
              <a:ext uri="{FF2B5EF4-FFF2-40B4-BE49-F238E27FC236}">
                <a16:creationId xmlns:a16="http://schemas.microsoft.com/office/drawing/2014/main" id="{D83BD0EC-B0E2-F220-C7C3-5E96FD058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13" y="4217097"/>
            <a:ext cx="272125" cy="272125"/>
          </a:xfrm>
          <a:prstGeom prst="rect">
            <a:avLst/>
          </a:prstGeom>
        </p:spPr>
      </p:pic>
      <p:sp>
        <p:nvSpPr>
          <p:cNvPr id="45" name="Text 16">
            <a:extLst>
              <a:ext uri="{FF2B5EF4-FFF2-40B4-BE49-F238E27FC236}">
                <a16:creationId xmlns:a16="http://schemas.microsoft.com/office/drawing/2014/main" id="{2C4339D4-9F5B-5DF0-4B1E-65731BF0D888}"/>
              </a:ext>
            </a:extLst>
          </p:cNvPr>
          <p:cNvSpPr/>
          <p:nvPr/>
        </p:nvSpPr>
        <p:spPr>
          <a:xfrm>
            <a:off x="1409700" y="408798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Geniş Kariyer Olanakları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81E0C1F4-F877-6B78-7CC6-3417483187A0}"/>
              </a:ext>
            </a:extLst>
          </p:cNvPr>
          <p:cNvSpPr/>
          <p:nvPr/>
        </p:nvSpPr>
        <p:spPr>
          <a:xfrm>
            <a:off x="723900" y="4728064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Kamu, özel sektör, danışmanlık, şantiye yönetimi, proje tasarımı, Ar-Ge ve akademik kariyer.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18">
            <a:extLst>
              <a:ext uri="{FF2B5EF4-FFF2-40B4-BE49-F238E27FC236}">
                <a16:creationId xmlns:a16="http://schemas.microsoft.com/office/drawing/2014/main" id="{70FBDCF7-FBEB-1B51-9F69-EADD3651211F}"/>
              </a:ext>
            </a:extLst>
          </p:cNvPr>
          <p:cNvSpPr/>
          <p:nvPr/>
        </p:nvSpPr>
        <p:spPr>
          <a:xfrm>
            <a:off x="4335780" y="3813664"/>
            <a:ext cx="3520440" cy="1965960"/>
          </a:xfrm>
          <a:prstGeom prst="roundRect">
            <a:avLst>
              <a:gd name="adj" fmla="val 5581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9">
            <a:extLst>
              <a:ext uri="{FF2B5EF4-FFF2-40B4-BE49-F238E27FC236}">
                <a16:creationId xmlns:a16="http://schemas.microsoft.com/office/drawing/2014/main" id="{2B06FE76-4AED-D173-5BEE-CDF4D52D4F39}"/>
              </a:ext>
            </a:extLst>
          </p:cNvPr>
          <p:cNvSpPr/>
          <p:nvPr/>
        </p:nvSpPr>
        <p:spPr>
          <a:xfrm>
            <a:off x="4591812" y="4069696"/>
            <a:ext cx="566928" cy="566928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4" descr="/home/claude/icons/globe.png">
            <a:extLst>
              <a:ext uri="{FF2B5EF4-FFF2-40B4-BE49-F238E27FC236}">
                <a16:creationId xmlns:a16="http://schemas.microsoft.com/office/drawing/2014/main" id="{8AB5CA95-A05E-847C-8DA8-B69193156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9213" y="4217097"/>
            <a:ext cx="272125" cy="272125"/>
          </a:xfrm>
          <a:prstGeom prst="rect">
            <a:avLst/>
          </a:prstGeom>
        </p:spPr>
      </p:pic>
      <p:sp>
        <p:nvSpPr>
          <p:cNvPr id="55" name="Text 20">
            <a:extLst>
              <a:ext uri="{FF2B5EF4-FFF2-40B4-BE49-F238E27FC236}">
                <a16:creationId xmlns:a16="http://schemas.microsoft.com/office/drawing/2014/main" id="{FD703013-F309-2270-2A2C-00923D0A8255}"/>
              </a:ext>
            </a:extLst>
          </p:cNvPr>
          <p:cNvSpPr/>
          <p:nvPr/>
        </p:nvSpPr>
        <p:spPr>
          <a:xfrm>
            <a:off x="5295900" y="408798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Küresel Bir Meslek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21">
            <a:extLst>
              <a:ext uri="{FF2B5EF4-FFF2-40B4-BE49-F238E27FC236}">
                <a16:creationId xmlns:a16="http://schemas.microsoft.com/office/drawing/2014/main" id="{F9E8B0B4-BED0-2908-D310-D94A0B9F8A35}"/>
              </a:ext>
            </a:extLst>
          </p:cNvPr>
          <p:cNvSpPr/>
          <p:nvPr/>
        </p:nvSpPr>
        <p:spPr>
          <a:xfrm>
            <a:off x="4610100" y="4728064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İnşaat mühendisleri dünyanın her yerinde aranan profesyonellerdir; uluslararası projelerde görev alırlar.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22">
            <a:extLst>
              <a:ext uri="{FF2B5EF4-FFF2-40B4-BE49-F238E27FC236}">
                <a16:creationId xmlns:a16="http://schemas.microsoft.com/office/drawing/2014/main" id="{611F3533-276B-F97D-DC86-1869B6E21564}"/>
              </a:ext>
            </a:extLst>
          </p:cNvPr>
          <p:cNvSpPr/>
          <p:nvPr/>
        </p:nvSpPr>
        <p:spPr>
          <a:xfrm>
            <a:off x="8221980" y="3813664"/>
            <a:ext cx="3520440" cy="1965960"/>
          </a:xfrm>
          <a:prstGeom prst="roundRect">
            <a:avLst>
              <a:gd name="adj" fmla="val 5581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23">
            <a:extLst>
              <a:ext uri="{FF2B5EF4-FFF2-40B4-BE49-F238E27FC236}">
                <a16:creationId xmlns:a16="http://schemas.microsoft.com/office/drawing/2014/main" id="{82154B9E-9E5D-8BA6-D246-7CE53B08E79D}"/>
              </a:ext>
            </a:extLst>
          </p:cNvPr>
          <p:cNvSpPr/>
          <p:nvPr/>
        </p:nvSpPr>
        <p:spPr>
          <a:xfrm>
            <a:off x="8478012" y="4069696"/>
            <a:ext cx="566928" cy="566928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Image 5" descr="/home/claude/icons/gears.png">
            <a:extLst>
              <a:ext uri="{FF2B5EF4-FFF2-40B4-BE49-F238E27FC236}">
                <a16:creationId xmlns:a16="http://schemas.microsoft.com/office/drawing/2014/main" id="{D8038841-7223-0D58-3AC4-6751B92256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5413" y="4217097"/>
            <a:ext cx="272125" cy="272125"/>
          </a:xfrm>
          <a:prstGeom prst="rect">
            <a:avLst/>
          </a:prstGeom>
        </p:spPr>
      </p:pic>
      <p:sp>
        <p:nvSpPr>
          <p:cNvPr id="65" name="Text 24">
            <a:extLst>
              <a:ext uri="{FF2B5EF4-FFF2-40B4-BE49-F238E27FC236}">
                <a16:creationId xmlns:a16="http://schemas.microsoft.com/office/drawing/2014/main" id="{9EB3A484-3366-0407-F3C3-99E4ABE7AF2A}"/>
              </a:ext>
            </a:extLst>
          </p:cNvPr>
          <p:cNvSpPr/>
          <p:nvPr/>
        </p:nvSpPr>
        <p:spPr>
          <a:xfrm>
            <a:off x="9182100" y="408798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Problem Çözme ve Liderlik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25">
            <a:extLst>
              <a:ext uri="{FF2B5EF4-FFF2-40B4-BE49-F238E27FC236}">
                <a16:creationId xmlns:a16="http://schemas.microsoft.com/office/drawing/2014/main" id="{0C3066FD-3598-3E22-880B-2CE34FA41638}"/>
              </a:ext>
            </a:extLst>
          </p:cNvPr>
          <p:cNvSpPr/>
          <p:nvPr/>
        </p:nvSpPr>
        <p:spPr>
          <a:xfrm>
            <a:off x="8496300" y="4728064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Teknik bilgi, analitik düşünme, proje yönetimi, takım çalışması ve liderlik becerileri kazandırır.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26">
            <a:extLst>
              <a:ext uri="{FF2B5EF4-FFF2-40B4-BE49-F238E27FC236}">
                <a16:creationId xmlns:a16="http://schemas.microsoft.com/office/drawing/2014/main" id="{299FC622-D381-EC8C-CB83-517485FC2C60}"/>
              </a:ext>
            </a:extLst>
          </p:cNvPr>
          <p:cNvSpPr/>
          <p:nvPr/>
        </p:nvSpPr>
        <p:spPr>
          <a:xfrm>
            <a:off x="655320" y="5974189"/>
            <a:ext cx="10881360" cy="685800"/>
          </a:xfrm>
          <a:prstGeom prst="roundRect">
            <a:avLst>
              <a:gd name="adj" fmla="val 8163"/>
            </a:avLst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27">
            <a:extLst>
              <a:ext uri="{FF2B5EF4-FFF2-40B4-BE49-F238E27FC236}">
                <a16:creationId xmlns:a16="http://schemas.microsoft.com/office/drawing/2014/main" id="{26C0A4AC-4BD6-277C-D7B5-C37D158AC600}"/>
              </a:ext>
            </a:extLst>
          </p:cNvPr>
          <p:cNvSpPr/>
          <p:nvPr/>
        </p:nvSpPr>
        <p:spPr>
          <a:xfrm>
            <a:off x="1021079" y="6083917"/>
            <a:ext cx="10151863" cy="2099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GELECEĞİ İNŞA ETMEK İSTER MİSİNİZ?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28">
            <a:extLst>
              <a:ext uri="{FF2B5EF4-FFF2-40B4-BE49-F238E27FC236}">
                <a16:creationId xmlns:a16="http://schemas.microsoft.com/office/drawing/2014/main" id="{416C4CCB-AEEA-CC81-3E2E-3752A6FF9A6E}"/>
              </a:ext>
            </a:extLst>
          </p:cNvPr>
          <p:cNvSpPr/>
          <p:nvPr/>
        </p:nvSpPr>
        <p:spPr>
          <a:xfrm>
            <a:off x="1042720" y="6293856"/>
            <a:ext cx="10151863" cy="335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“Bugünün projelerini, yarının yaşam alanlarına dönüştüren mühendislik.”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12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A58721DF-7FD3-111F-7C9B-0B38D8EBF7F3}"/>
              </a:ext>
            </a:extLst>
          </p:cNvPr>
          <p:cNvSpPr/>
          <p:nvPr/>
        </p:nvSpPr>
        <p:spPr>
          <a:xfrm>
            <a:off x="655320" y="793121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Programı Farklı Kılan Unsurlar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51D0915-348F-80AE-256D-69F71D5A4F44}"/>
              </a:ext>
            </a:extLst>
          </p:cNvPr>
          <p:cNvSpPr/>
          <p:nvPr/>
        </p:nvSpPr>
        <p:spPr>
          <a:xfrm>
            <a:off x="673608" y="1433201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Öne</a:t>
            </a:r>
            <a:r>
              <a:rPr lang="en-US" sz="1600" b="1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tr-TR" sz="1600" b="1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</a:t>
            </a:r>
            <a:r>
              <a:rPr lang="en-US" sz="1600" b="1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ıkanl</a:t>
            </a:r>
            <a:r>
              <a:rPr lang="tr-TR" sz="1600" b="1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</a:t>
            </a:r>
            <a:r>
              <a:rPr lang="en-US" sz="16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F4D071A9-B9C1-CDE2-4C18-338C99B19651}"/>
              </a:ext>
            </a:extLst>
          </p:cNvPr>
          <p:cNvSpPr/>
          <p:nvPr/>
        </p:nvSpPr>
        <p:spPr>
          <a:xfrm>
            <a:off x="449580" y="2146433"/>
            <a:ext cx="3520440" cy="3931920"/>
          </a:xfrm>
          <a:prstGeom prst="roundRect">
            <a:avLst>
              <a:gd name="adj" fmla="val 311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EA227060-9F0C-0156-D3ED-FFC6002B4357}"/>
              </a:ext>
            </a:extLst>
          </p:cNvPr>
          <p:cNvSpPr/>
          <p:nvPr/>
        </p:nvSpPr>
        <p:spPr>
          <a:xfrm>
            <a:off x="1798320" y="2466473"/>
            <a:ext cx="822960" cy="82296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0" descr="/home/claude/icons/language.png">
            <a:extLst>
              <a:ext uri="{FF2B5EF4-FFF2-40B4-BE49-F238E27FC236}">
                <a16:creationId xmlns:a16="http://schemas.microsoft.com/office/drawing/2014/main" id="{2F3E2B5A-DE8F-39EE-917F-5134B1255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90" y="2680443"/>
            <a:ext cx="395021" cy="395021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A566999A-2F8C-B8B4-3500-ACB06360F5CD}"/>
              </a:ext>
            </a:extLst>
          </p:cNvPr>
          <p:cNvSpPr/>
          <p:nvPr/>
        </p:nvSpPr>
        <p:spPr>
          <a:xfrm>
            <a:off x="678180" y="3472313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%100 İngilizce Eğitim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3B8E833B-772E-69AA-A12D-1142A1C442B0}"/>
              </a:ext>
            </a:extLst>
          </p:cNvPr>
          <p:cNvSpPr/>
          <p:nvPr/>
        </p:nvSpPr>
        <p:spPr>
          <a:xfrm>
            <a:off x="769620" y="4249553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Program tamamen İngilizce yürütülerek mezunların uluslararası iş ve akademi ortamlarına hazırlanması hedeflenir.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B9B862FF-527B-E4E2-C5F2-D99265316A60}"/>
              </a:ext>
            </a:extLst>
          </p:cNvPr>
          <p:cNvSpPr/>
          <p:nvPr/>
        </p:nvSpPr>
        <p:spPr>
          <a:xfrm>
            <a:off x="4335780" y="2146433"/>
            <a:ext cx="3520440" cy="3931920"/>
          </a:xfrm>
          <a:prstGeom prst="roundRect">
            <a:avLst>
              <a:gd name="adj" fmla="val 311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86B16C86-5E52-1F6A-0B0F-AE3C6E3E953C}"/>
              </a:ext>
            </a:extLst>
          </p:cNvPr>
          <p:cNvSpPr/>
          <p:nvPr/>
        </p:nvSpPr>
        <p:spPr>
          <a:xfrm>
            <a:off x="5684520" y="2466473"/>
            <a:ext cx="822960" cy="82296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1" descr="/home/claude/icons/hardhat.png">
            <a:extLst>
              <a:ext uri="{FF2B5EF4-FFF2-40B4-BE49-F238E27FC236}">
                <a16:creationId xmlns:a16="http://schemas.microsoft.com/office/drawing/2014/main" id="{810D70FE-63CD-DBC7-9256-F8119EAE0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490" y="2680443"/>
            <a:ext cx="395021" cy="395021"/>
          </a:xfrm>
          <a:prstGeom prst="rect">
            <a:avLst/>
          </a:prstGeom>
        </p:spPr>
      </p:pic>
      <p:sp>
        <p:nvSpPr>
          <p:cNvPr id="25" name="Text 8">
            <a:extLst>
              <a:ext uri="{FF2B5EF4-FFF2-40B4-BE49-F238E27FC236}">
                <a16:creationId xmlns:a16="http://schemas.microsoft.com/office/drawing/2014/main" id="{E9FF3D07-F735-9A1F-0DA3-43A592862845}"/>
              </a:ext>
            </a:extLst>
          </p:cNvPr>
          <p:cNvSpPr/>
          <p:nvPr/>
        </p:nvSpPr>
        <p:spPr>
          <a:xfrm>
            <a:off x="4564380" y="3472313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ICE Ortak Eğitim Modeli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DA9706BD-4AF4-2A52-48C3-428DD1B366E6}"/>
              </a:ext>
            </a:extLst>
          </p:cNvPr>
          <p:cNvSpPr/>
          <p:nvPr/>
        </p:nvSpPr>
        <p:spPr>
          <a:xfrm>
            <a:off x="4655820" y="4249553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İlk altı yarıyılı başarıyla tamamlayan öğrenciler, 7. ve 8. yarıyıllarda sektör firmalarında uygulamalı eğitim alır.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EFCE981F-4797-CB06-BB5B-071C26D3BB49}"/>
              </a:ext>
            </a:extLst>
          </p:cNvPr>
          <p:cNvSpPr/>
          <p:nvPr/>
        </p:nvSpPr>
        <p:spPr>
          <a:xfrm>
            <a:off x="8221980" y="2146433"/>
            <a:ext cx="3520440" cy="3931920"/>
          </a:xfrm>
          <a:prstGeom prst="roundRect">
            <a:avLst>
              <a:gd name="adj" fmla="val 311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C632FA1B-BD9F-B1A9-FCB3-E97902742734}"/>
              </a:ext>
            </a:extLst>
          </p:cNvPr>
          <p:cNvSpPr/>
          <p:nvPr/>
        </p:nvSpPr>
        <p:spPr>
          <a:xfrm>
            <a:off x="9570720" y="2466473"/>
            <a:ext cx="822960" cy="82296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2" descr="/home/claude/icons/handshake.png">
            <a:extLst>
              <a:ext uri="{FF2B5EF4-FFF2-40B4-BE49-F238E27FC236}">
                <a16:creationId xmlns:a16="http://schemas.microsoft.com/office/drawing/2014/main" id="{F5F25154-2470-3E5F-0BD4-90F439468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690" y="2680443"/>
            <a:ext cx="395021" cy="395021"/>
          </a:xfrm>
          <a:prstGeom prst="rect">
            <a:avLst/>
          </a:prstGeom>
        </p:spPr>
      </p:pic>
      <p:sp>
        <p:nvSpPr>
          <p:cNvPr id="35" name="Text 12">
            <a:extLst>
              <a:ext uri="{FF2B5EF4-FFF2-40B4-BE49-F238E27FC236}">
                <a16:creationId xmlns:a16="http://schemas.microsoft.com/office/drawing/2014/main" id="{9D274BA0-E36D-6095-2D36-BE5D31047EA8}"/>
              </a:ext>
            </a:extLst>
          </p:cNvPr>
          <p:cNvSpPr/>
          <p:nvPr/>
        </p:nvSpPr>
        <p:spPr>
          <a:xfrm>
            <a:off x="8450580" y="3472313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Uluslararası İş Birlikleri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C713B06E-BD10-EF9E-49DF-FD23066AFA6F}"/>
              </a:ext>
            </a:extLst>
          </p:cNvPr>
          <p:cNvSpPr/>
          <p:nvPr/>
        </p:nvSpPr>
        <p:spPr>
          <a:xfrm>
            <a:off x="8542020" y="4249553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8 ülkeden 12 üniversite ile Erasmus+ ikili anlaşmaları kapsamında öğrenci değişimi imkânı sunulur.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143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A018EBA9-7298-29FA-A872-48C55920FC21}"/>
              </a:ext>
            </a:extLst>
          </p:cNvPr>
          <p:cNvSpPr txBox="1"/>
          <p:nvPr/>
        </p:nvSpPr>
        <p:spPr>
          <a:xfrm>
            <a:off x="687324" y="818147"/>
            <a:ext cx="10817352" cy="6976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 — Uluslararası Ortak Eğitim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Teorik eğitim ile çalışma hayatını bütünleştiren yeni eğitim sistemi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84C55E0-C241-FC36-0DF0-8E2A796699CC}"/>
              </a:ext>
            </a:extLst>
          </p:cNvPr>
          <p:cNvSpPr/>
          <p:nvPr/>
        </p:nvSpPr>
        <p:spPr>
          <a:xfrm>
            <a:off x="687324" y="1823987"/>
            <a:ext cx="10817352" cy="19050"/>
          </a:xfrm>
          <a:prstGeom prst="rect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3BE8956D-1246-F723-164A-F9F530DB0757}"/>
              </a:ext>
            </a:extLst>
          </p:cNvPr>
          <p:cNvSpPr/>
          <p:nvPr/>
        </p:nvSpPr>
        <p:spPr>
          <a:xfrm>
            <a:off x="687324" y="2646947"/>
            <a:ext cx="2926080" cy="2926080"/>
          </a:xfrm>
          <a:prstGeom prst="roundRect">
            <a:avLst/>
          </a:prstGeom>
          <a:solidFill>
            <a:srgbClr val="1B2040"/>
          </a:solidFill>
          <a:ln>
            <a:noFill/>
          </a:ln>
          <a:effectLst>
            <a:outerShdw blurRad="15000" dist="3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/>
            <a:r>
              <a:rPr sz="20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6. YARIYIL</a:t>
            </a:r>
          </a:p>
          <a:p>
            <a:pPr algn="ctr"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TEMEL VE ALAN EĞİTİMİ</a:t>
            </a:r>
          </a:p>
          <a:p>
            <a:pPr algn="ctr"/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12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İnşaat Mühendisliği alanında </a:t>
            </a:r>
            <a:r>
              <a:rPr sz="12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çekirdek</a:t>
            </a:r>
            <a:r>
              <a:rPr sz="12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mühendislik</a:t>
            </a:r>
            <a:r>
              <a:rPr sz="12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dersleri</a:t>
            </a:r>
            <a:r>
              <a:rPr sz="12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alınır</a:t>
            </a:r>
            <a:r>
              <a:rPr sz="12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ight Arrow 4">
            <a:extLst>
              <a:ext uri="{FF2B5EF4-FFF2-40B4-BE49-F238E27FC236}">
                <a16:creationId xmlns:a16="http://schemas.microsoft.com/office/drawing/2014/main" id="{48726F51-D027-BE8D-56A7-913BC1637FEC}"/>
              </a:ext>
            </a:extLst>
          </p:cNvPr>
          <p:cNvSpPr/>
          <p:nvPr/>
        </p:nvSpPr>
        <p:spPr>
          <a:xfrm>
            <a:off x="3750564" y="3881387"/>
            <a:ext cx="365760" cy="457200"/>
          </a:xfrm>
          <a:prstGeom prst="rightArrow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BD351B0B-9B01-6A2F-BB9D-C2A9A565DFB3}"/>
              </a:ext>
            </a:extLst>
          </p:cNvPr>
          <p:cNvSpPr/>
          <p:nvPr/>
        </p:nvSpPr>
        <p:spPr>
          <a:xfrm>
            <a:off x="4253484" y="2464067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blurRad="15000" dist="3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/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SEÇENEK A  · 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Seçmeli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Dersler</a:t>
            </a:r>
            <a:endParaRPr sz="1400" b="1" dirty="0">
              <a:solidFill>
                <a:srgbClr val="008B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400"/>
              </a:spcBef>
            </a:pP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8.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yarıyılda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ilgi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alanlarına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seçmeli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dersler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alınarak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teorik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derinlik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kariyere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hazırlık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sağlanır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3E891F7C-923D-7DC5-E037-622809693546}"/>
              </a:ext>
            </a:extLst>
          </p:cNvPr>
          <p:cNvSpPr/>
          <p:nvPr/>
        </p:nvSpPr>
        <p:spPr>
          <a:xfrm>
            <a:off x="4253484" y="4292867"/>
            <a:ext cx="3474720" cy="1645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8BAB"/>
            </a:solidFill>
          </a:ln>
          <a:effectLst>
            <a:outerShdw blurRad="15000" dist="3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/>
            <a:r>
              <a:rPr sz="1400" b="1" dirty="0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SEÇENEK B  ·  ICE </a:t>
            </a:r>
            <a:r>
              <a:rPr sz="1400" b="1" dirty="0" err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Uygulaması</a:t>
            </a:r>
            <a:endParaRPr sz="1400" b="1" dirty="0">
              <a:solidFill>
                <a:srgbClr val="1B2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400"/>
              </a:spcBef>
            </a:pP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Anlaşmalı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sektör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lideri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firmalarda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zamanlı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çalışarak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uygulamalı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eğitim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alınır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doğrudan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tecrübesi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kazanılır</a:t>
            </a:r>
            <a:r>
              <a:rPr sz="13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B5F33605-D02B-C00E-F3F4-30B1F3C2A405}"/>
              </a:ext>
            </a:extLst>
          </p:cNvPr>
          <p:cNvSpPr/>
          <p:nvPr/>
        </p:nvSpPr>
        <p:spPr>
          <a:xfrm>
            <a:off x="8368284" y="3287027"/>
            <a:ext cx="3136392" cy="1645920"/>
          </a:xfrm>
          <a:prstGeom prst="roundRect">
            <a:avLst/>
          </a:prstGeom>
          <a:solidFill>
            <a:srgbClr val="1B2040"/>
          </a:solidFill>
          <a:ln>
            <a:noFill/>
          </a:ln>
          <a:effectLst>
            <a:outerShdw blurRad="15000" dist="3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/>
            <a:r>
              <a:rPr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İŞE HAZIR MEZUN</a:t>
            </a:r>
          </a:p>
          <a:p>
            <a:pPr algn="ctr"/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Sektörle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erken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tanışma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sayesinde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yerindeki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adaptasyon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öğrenme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süresi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aza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iner</a:t>
            </a:r>
            <a:r>
              <a:rPr sz="1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Right Arrow 8">
            <a:extLst>
              <a:ext uri="{FF2B5EF4-FFF2-40B4-BE49-F238E27FC236}">
                <a16:creationId xmlns:a16="http://schemas.microsoft.com/office/drawing/2014/main" id="{E2D50F1B-C4A2-39BE-B862-8AD0646435DC}"/>
              </a:ext>
            </a:extLst>
          </p:cNvPr>
          <p:cNvSpPr/>
          <p:nvPr/>
        </p:nvSpPr>
        <p:spPr>
          <a:xfrm>
            <a:off x="7865364" y="3104147"/>
            <a:ext cx="365760" cy="365760"/>
          </a:xfrm>
          <a:prstGeom prst="rightArrow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ight Arrow 9">
            <a:extLst>
              <a:ext uri="{FF2B5EF4-FFF2-40B4-BE49-F238E27FC236}">
                <a16:creationId xmlns:a16="http://schemas.microsoft.com/office/drawing/2014/main" id="{3803B484-C74B-1148-D1AA-8D2CADCE3388}"/>
              </a:ext>
            </a:extLst>
          </p:cNvPr>
          <p:cNvSpPr/>
          <p:nvPr/>
        </p:nvSpPr>
        <p:spPr>
          <a:xfrm>
            <a:off x="7865364" y="4932947"/>
            <a:ext cx="365760" cy="365760"/>
          </a:xfrm>
          <a:prstGeom prst="rightArrow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313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3BA97EA3-CB36-86D3-BF5B-82736AFA3DB5}"/>
              </a:ext>
            </a:extLst>
          </p:cNvPr>
          <p:cNvSpPr txBox="1"/>
          <p:nvPr/>
        </p:nvSpPr>
        <p:spPr>
          <a:xfrm>
            <a:off x="687324" y="830179"/>
            <a:ext cx="10817352" cy="6976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Misyon ve Vizyon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Geleceği şekillendiren eğitim ve araştırma hedeflerimiz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A3D1EC7-7EC8-FFC3-5278-69F11E85470F}"/>
              </a:ext>
            </a:extLst>
          </p:cNvPr>
          <p:cNvSpPr/>
          <p:nvPr/>
        </p:nvSpPr>
        <p:spPr>
          <a:xfrm>
            <a:off x="687324" y="1836019"/>
            <a:ext cx="10817352" cy="19050"/>
          </a:xfrm>
          <a:prstGeom prst="rect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24A4124B-FAA2-33C4-8CF8-1509F8275DFF}"/>
              </a:ext>
            </a:extLst>
          </p:cNvPr>
          <p:cNvSpPr/>
          <p:nvPr/>
        </p:nvSpPr>
        <p:spPr>
          <a:xfrm>
            <a:off x="593140" y="1982805"/>
            <a:ext cx="5272888" cy="4709160"/>
          </a:xfrm>
          <a:prstGeom prst="roundRect">
            <a:avLst>
              <a:gd name="adj" fmla="val 1553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E691A39D-5C03-9741-36FB-326D00F6BC8A}"/>
              </a:ext>
            </a:extLst>
          </p:cNvPr>
          <p:cNvSpPr/>
          <p:nvPr/>
        </p:nvSpPr>
        <p:spPr>
          <a:xfrm>
            <a:off x="593140" y="1982805"/>
            <a:ext cx="5272888" cy="868680"/>
          </a:xfrm>
          <a:prstGeom prst="roundRect">
            <a:avLst>
              <a:gd name="adj" fmla="val 8421"/>
            </a:avLst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3">
            <a:extLst>
              <a:ext uri="{FF2B5EF4-FFF2-40B4-BE49-F238E27FC236}">
                <a16:creationId xmlns:a16="http://schemas.microsoft.com/office/drawing/2014/main" id="{232BC688-40AC-8739-C445-DE70E2BA3843}"/>
              </a:ext>
            </a:extLst>
          </p:cNvPr>
          <p:cNvSpPr/>
          <p:nvPr/>
        </p:nvSpPr>
        <p:spPr>
          <a:xfrm>
            <a:off x="593140" y="2440005"/>
            <a:ext cx="5272888" cy="411480"/>
          </a:xfrm>
          <a:prstGeom prst="rect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6DA3C029-9C2F-5B99-54D7-47A66D92B9A9}"/>
              </a:ext>
            </a:extLst>
          </p:cNvPr>
          <p:cNvSpPr/>
          <p:nvPr/>
        </p:nvSpPr>
        <p:spPr>
          <a:xfrm>
            <a:off x="913180" y="2165685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0" descr="/home/claude/work/icons_src/target.png">
            <a:extLst>
              <a:ext uri="{FF2B5EF4-FFF2-40B4-BE49-F238E27FC236}">
                <a16:creationId xmlns:a16="http://schemas.microsoft.com/office/drawing/2014/main" id="{80B1AB2D-0361-2CDF-74E6-6F0E272FB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647" y="2246152"/>
            <a:ext cx="341986" cy="341986"/>
          </a:xfrm>
          <a:prstGeom prst="rect">
            <a:avLst/>
          </a:prstGeom>
        </p:spPr>
      </p:pic>
      <p:sp>
        <p:nvSpPr>
          <p:cNvPr id="27" name="Text 5">
            <a:extLst>
              <a:ext uri="{FF2B5EF4-FFF2-40B4-BE49-F238E27FC236}">
                <a16:creationId xmlns:a16="http://schemas.microsoft.com/office/drawing/2014/main" id="{FFE14A4B-CAB1-EF75-C81A-33C52EFAE814}"/>
              </a:ext>
            </a:extLst>
          </p:cNvPr>
          <p:cNvSpPr/>
          <p:nvPr/>
        </p:nvSpPr>
        <p:spPr>
          <a:xfrm>
            <a:off x="1598980" y="1982805"/>
            <a:ext cx="4084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Misyon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1EBE9398-9680-6791-50B8-D2B1DA35F60C}"/>
              </a:ext>
            </a:extLst>
          </p:cNvPr>
          <p:cNvSpPr/>
          <p:nvPr/>
        </p:nvSpPr>
        <p:spPr>
          <a:xfrm>
            <a:off x="913180" y="3153237"/>
            <a:ext cx="91440" cy="9144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2AC604CB-AD1D-5ED5-C317-7F72B6A55CD9}"/>
              </a:ext>
            </a:extLst>
          </p:cNvPr>
          <p:cNvSpPr/>
          <p:nvPr/>
        </p:nvSpPr>
        <p:spPr>
          <a:xfrm>
            <a:off x="1160068" y="3080085"/>
            <a:ext cx="4404208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ABÜ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İnşaat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Mühendisliği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Bölümü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;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bilimi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teknolojisindeki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güncel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gelişmeleri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izleyen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yenilikçi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analitik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düşünebilen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değerlere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bağlı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inşaat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mühendisleri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yetiştirmeyi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amaçlar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 Bu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kapsamda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öğrencilerine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geoteknik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hidrolik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ulaştırma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çevresel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sistemler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gibi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temel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alanlarda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çağdaş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araştırma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uygulamayı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bütünleştiren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ortamı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sunar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16000"/>
              </a:lnSpc>
              <a:buNone/>
            </a:pPr>
            <a:endParaRPr lang="en-US" sz="1300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ABÜ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İnşaat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Mühendisliği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Bölümü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sürdürülebilir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kalkınma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güvenli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yapılaşma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toplumsal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refahın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geliştirilmesi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yönünde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disiplinlerarası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işbirliğini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çok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yönlü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yaklaşımlarını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güçlendirmeyi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bilimsel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bilgi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üretmeyi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yaşam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boyu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öğrenme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kültürünü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desteklemeyi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temel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görevlerinden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biri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olarak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kabul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eder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4">
            <a:extLst>
              <a:ext uri="{FF2B5EF4-FFF2-40B4-BE49-F238E27FC236}">
                <a16:creationId xmlns:a16="http://schemas.microsoft.com/office/drawing/2014/main" id="{429C0B5D-9A21-8A91-A0F3-A4468C30A7BB}"/>
              </a:ext>
            </a:extLst>
          </p:cNvPr>
          <p:cNvSpPr/>
          <p:nvPr/>
        </p:nvSpPr>
        <p:spPr>
          <a:xfrm>
            <a:off x="6231788" y="1982805"/>
            <a:ext cx="5272888" cy="4709160"/>
          </a:xfrm>
          <a:prstGeom prst="roundRect">
            <a:avLst>
              <a:gd name="adj" fmla="val 1553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DD3F753A-52CD-F649-8405-47FEDD3B886C}"/>
              </a:ext>
            </a:extLst>
          </p:cNvPr>
          <p:cNvSpPr/>
          <p:nvPr/>
        </p:nvSpPr>
        <p:spPr>
          <a:xfrm>
            <a:off x="6231788" y="1982805"/>
            <a:ext cx="5272888" cy="868680"/>
          </a:xfrm>
          <a:prstGeom prst="roundRect">
            <a:avLst>
              <a:gd name="adj" fmla="val 8421"/>
            </a:avLst>
          </a:prstGeom>
          <a:solidFill>
            <a:srgbClr val="1CA7B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6423E3A8-AE99-C0A2-BC2D-57876644D279}"/>
              </a:ext>
            </a:extLst>
          </p:cNvPr>
          <p:cNvSpPr/>
          <p:nvPr/>
        </p:nvSpPr>
        <p:spPr>
          <a:xfrm>
            <a:off x="6231788" y="2440005"/>
            <a:ext cx="5272888" cy="411480"/>
          </a:xfrm>
          <a:prstGeom prst="rect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F4E62D9C-521B-9EEA-118B-C74C42A0C8AC}"/>
              </a:ext>
            </a:extLst>
          </p:cNvPr>
          <p:cNvSpPr/>
          <p:nvPr/>
        </p:nvSpPr>
        <p:spPr>
          <a:xfrm>
            <a:off x="6551828" y="2165685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1" descr="/home/claude/work/icons_src/eye.png">
            <a:extLst>
              <a:ext uri="{FF2B5EF4-FFF2-40B4-BE49-F238E27FC236}">
                <a16:creationId xmlns:a16="http://schemas.microsoft.com/office/drawing/2014/main" id="{49A37E73-27D8-A84F-2771-41CE308EA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295" y="2246152"/>
            <a:ext cx="341986" cy="341986"/>
          </a:xfrm>
          <a:prstGeom prst="rect">
            <a:avLst/>
          </a:prstGeom>
        </p:spPr>
      </p:pic>
      <p:sp>
        <p:nvSpPr>
          <p:cNvPr id="43" name="Text 18">
            <a:extLst>
              <a:ext uri="{FF2B5EF4-FFF2-40B4-BE49-F238E27FC236}">
                <a16:creationId xmlns:a16="http://schemas.microsoft.com/office/drawing/2014/main" id="{501AD401-6F78-833B-9ABA-FA8FFD767A66}"/>
              </a:ext>
            </a:extLst>
          </p:cNvPr>
          <p:cNvSpPr/>
          <p:nvPr/>
        </p:nvSpPr>
        <p:spPr>
          <a:xfrm>
            <a:off x="7237628" y="1982805"/>
            <a:ext cx="4084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Vizyon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9">
            <a:extLst>
              <a:ext uri="{FF2B5EF4-FFF2-40B4-BE49-F238E27FC236}">
                <a16:creationId xmlns:a16="http://schemas.microsoft.com/office/drawing/2014/main" id="{EDE0934F-450A-D7F3-D3D9-6F3F4796EB06}"/>
              </a:ext>
            </a:extLst>
          </p:cNvPr>
          <p:cNvSpPr/>
          <p:nvPr/>
        </p:nvSpPr>
        <p:spPr>
          <a:xfrm>
            <a:off x="6551828" y="3153237"/>
            <a:ext cx="91440" cy="9144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20">
            <a:extLst>
              <a:ext uri="{FF2B5EF4-FFF2-40B4-BE49-F238E27FC236}">
                <a16:creationId xmlns:a16="http://schemas.microsoft.com/office/drawing/2014/main" id="{850F3B6D-EEB4-B279-331D-6CC6D207544A}"/>
              </a:ext>
            </a:extLst>
          </p:cNvPr>
          <p:cNvSpPr/>
          <p:nvPr/>
        </p:nvSpPr>
        <p:spPr>
          <a:xfrm>
            <a:off x="6798716" y="3080085"/>
            <a:ext cx="4404208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ABÜ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İnşaat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Mühendisliği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Bölümü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;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eğitiminde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mükemmeliyet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anlayışını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benimseyen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araştırma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uygulama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bütünlüğüyle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öne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çıkan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dijital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dönüşüm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teknolojik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yenilikleri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araştırma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süreçlerine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entegre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ulusal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uluslararası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ölçekte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saygın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akademik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merkez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olmayı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hedefler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16000"/>
              </a:lnSpc>
              <a:buNone/>
            </a:pPr>
            <a:endParaRPr lang="en-US" sz="1300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indent="0" algn="just">
              <a:lnSpc>
                <a:spcPct val="116000"/>
              </a:lnSpc>
              <a:buNone/>
            </a:pP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Sürdürülebilirlik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yenilikçilik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değerlere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dayalı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yaklaşımıyla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toplumun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ihtiyaçlarına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duyarlı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çözümler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geliştiren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paydaşlarıyla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güçlü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iletişim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kuran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mezunlarıyla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sektöründe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güvenilir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konuma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sahip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araştırma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birimi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olma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yönünde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çalışmalarını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sürdürür</a:t>
            </a: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69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2FD62AEA-505B-2E93-EB23-DA0A76AD30CA}"/>
              </a:ext>
            </a:extLst>
          </p:cNvPr>
          <p:cNvSpPr/>
          <p:nvPr/>
        </p:nvSpPr>
        <p:spPr>
          <a:xfrm>
            <a:off x="736332" y="672806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 Puan </a:t>
            </a:r>
            <a:r>
              <a:rPr lang="en-US" sz="3200" b="1" dirty="0" err="1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ve</a:t>
            </a:r>
            <a:r>
              <a:rPr lang="en-US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</a:t>
            </a:r>
            <a:r>
              <a:rPr lang="tr-TR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Başarı </a:t>
            </a:r>
            <a:r>
              <a:rPr lang="en-US" sz="3200" b="1" dirty="0" err="1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Sıralamaları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7C76CB4-EEDE-26B7-ED42-1065AA045411}"/>
              </a:ext>
            </a:extLst>
          </p:cNvPr>
          <p:cNvSpPr/>
          <p:nvPr/>
        </p:nvSpPr>
        <p:spPr>
          <a:xfrm>
            <a:off x="736332" y="125802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ÖSYM 202</a:t>
            </a:r>
            <a:r>
              <a:rPr lang="tr-TR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6</a:t>
            </a:r>
            <a:r>
              <a:rPr lang="en-US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merkezi yerleştirme verileri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329B05D0-53E6-26C0-89D4-CFF62FB59127}"/>
              </a:ext>
            </a:extLst>
          </p:cNvPr>
          <p:cNvSpPr/>
          <p:nvPr/>
        </p:nvSpPr>
        <p:spPr>
          <a:xfrm>
            <a:off x="736332" y="1797518"/>
            <a:ext cx="5295748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93E7CBB6-2FE0-1440-296B-726CD754639A}"/>
              </a:ext>
            </a:extLst>
          </p:cNvPr>
          <p:cNvSpPr/>
          <p:nvPr/>
        </p:nvSpPr>
        <p:spPr>
          <a:xfrm>
            <a:off x="736332" y="1797518"/>
            <a:ext cx="5295748" cy="1371600"/>
          </a:xfrm>
          <a:prstGeom prst="roundRect">
            <a:avLst>
              <a:gd name="adj" fmla="val 5333"/>
            </a:avLst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81F47E00-2FF4-0A79-6C22-3560F2D0D060}"/>
              </a:ext>
            </a:extLst>
          </p:cNvPr>
          <p:cNvSpPr/>
          <p:nvPr/>
        </p:nvSpPr>
        <p:spPr>
          <a:xfrm>
            <a:off x="736332" y="2483318"/>
            <a:ext cx="5295748" cy="685800"/>
          </a:xfrm>
          <a:prstGeom prst="rect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830E9A4F-1F8F-AA0F-3859-4077DFAD013F}"/>
              </a:ext>
            </a:extLst>
          </p:cNvPr>
          <p:cNvSpPr/>
          <p:nvPr/>
        </p:nvSpPr>
        <p:spPr>
          <a:xfrm>
            <a:off x="1102092" y="1998686"/>
            <a:ext cx="45642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8FB3D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%50 İNDİRİMLİ BURS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A880D6E1-481A-C5D1-A063-481AEBC9C7F7}"/>
              </a:ext>
            </a:extLst>
          </p:cNvPr>
          <p:cNvSpPr/>
          <p:nvPr/>
        </p:nvSpPr>
        <p:spPr>
          <a:xfrm>
            <a:off x="1102092" y="2254718"/>
            <a:ext cx="45642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3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17</a:t>
            </a:r>
            <a:r>
              <a:rPr lang="en-US" sz="3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/ </a:t>
            </a:r>
            <a:r>
              <a:rPr lang="tr-TR" sz="3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17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8384E0FA-D3B2-AE4A-C3A3-1B7506627FD9}"/>
              </a:ext>
            </a:extLst>
          </p:cNvPr>
          <p:cNvSpPr/>
          <p:nvPr/>
        </p:nvSpPr>
        <p:spPr>
          <a:xfrm>
            <a:off x="1102092" y="2876510"/>
            <a:ext cx="45642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Kontenjan / Yerleşen  ·  %100 doluluk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C214D19F-EACE-C332-725E-5E9E142091EA}"/>
              </a:ext>
            </a:extLst>
          </p:cNvPr>
          <p:cNvSpPr/>
          <p:nvPr/>
        </p:nvSpPr>
        <p:spPr>
          <a:xfrm>
            <a:off x="1102092" y="3370286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6EF33FBC-52FA-0F34-ACE6-29CFC0EAE0F2}"/>
              </a:ext>
            </a:extLst>
          </p:cNvPr>
          <p:cNvSpPr/>
          <p:nvPr/>
        </p:nvSpPr>
        <p:spPr>
          <a:xfrm>
            <a:off x="1239252" y="3480014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TABAN PUAN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57EE8E6C-6C9E-436D-91C1-B3E42068D277}"/>
              </a:ext>
            </a:extLst>
          </p:cNvPr>
          <p:cNvSpPr/>
          <p:nvPr/>
        </p:nvSpPr>
        <p:spPr>
          <a:xfrm>
            <a:off x="1239252" y="3772622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30</a:t>
            </a:r>
            <a:r>
              <a:rPr lang="tr-TR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6</a:t>
            </a: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,</a:t>
            </a:r>
            <a:r>
              <a:rPr lang="tr-TR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34141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D47446AD-5B2D-3061-B972-B5520619C985}"/>
              </a:ext>
            </a:extLst>
          </p:cNvPr>
          <p:cNvSpPr/>
          <p:nvPr/>
        </p:nvSpPr>
        <p:spPr>
          <a:xfrm>
            <a:off x="3475646" y="3370286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71A50CC8-7919-688F-5351-3C7938DEF05E}"/>
              </a:ext>
            </a:extLst>
          </p:cNvPr>
          <p:cNvSpPr/>
          <p:nvPr/>
        </p:nvSpPr>
        <p:spPr>
          <a:xfrm>
            <a:off x="3612806" y="3480014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BAŞARI SIRASI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6CA7D15D-FE1E-54D0-D37A-45F9A8123FE4}"/>
              </a:ext>
            </a:extLst>
          </p:cNvPr>
          <p:cNvSpPr/>
          <p:nvPr/>
        </p:nvSpPr>
        <p:spPr>
          <a:xfrm>
            <a:off x="3612806" y="3772622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tr-TR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292.554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4">
            <a:extLst>
              <a:ext uri="{FF2B5EF4-FFF2-40B4-BE49-F238E27FC236}">
                <a16:creationId xmlns:a16="http://schemas.microsoft.com/office/drawing/2014/main" id="{B1F21F15-F41D-253A-F020-777E311A0F49}"/>
              </a:ext>
            </a:extLst>
          </p:cNvPr>
          <p:cNvSpPr/>
          <p:nvPr/>
        </p:nvSpPr>
        <p:spPr>
          <a:xfrm>
            <a:off x="1102092" y="4668734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4B6AC48E-336C-EA4C-EEA8-89901CEFB888}"/>
              </a:ext>
            </a:extLst>
          </p:cNvPr>
          <p:cNvSpPr/>
          <p:nvPr/>
        </p:nvSpPr>
        <p:spPr>
          <a:xfrm>
            <a:off x="1239252" y="4778462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BURS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67A89BCD-F0D2-319E-D58E-8967CA194416}"/>
              </a:ext>
            </a:extLst>
          </p:cNvPr>
          <p:cNvSpPr/>
          <p:nvPr/>
        </p:nvSpPr>
        <p:spPr>
          <a:xfrm>
            <a:off x="1239252" y="5071070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%50 İndirimli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F917BDB2-5D12-B4B9-0BB5-A78EB9D3EC6A}"/>
              </a:ext>
            </a:extLst>
          </p:cNvPr>
          <p:cNvSpPr/>
          <p:nvPr/>
        </p:nvSpPr>
        <p:spPr>
          <a:xfrm>
            <a:off x="3475646" y="4668734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EB158F22-2BDD-0252-5DDF-879D890231C0}"/>
              </a:ext>
            </a:extLst>
          </p:cNvPr>
          <p:cNvSpPr/>
          <p:nvPr/>
        </p:nvSpPr>
        <p:spPr>
          <a:xfrm>
            <a:off x="3612806" y="4778462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BAŞARI SIRASI ŞARTI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FA6CC439-C7A8-3867-1489-92E52349F8C3}"/>
              </a:ext>
            </a:extLst>
          </p:cNvPr>
          <p:cNvSpPr/>
          <p:nvPr/>
        </p:nvSpPr>
        <p:spPr>
          <a:xfrm>
            <a:off x="3612806" y="5071070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300.000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A5F3C9F8-F829-5001-F804-4BA9510A0D66}"/>
              </a:ext>
            </a:extLst>
          </p:cNvPr>
          <p:cNvSpPr/>
          <p:nvPr/>
        </p:nvSpPr>
        <p:spPr>
          <a:xfrm>
            <a:off x="6352120" y="1797518"/>
            <a:ext cx="5295748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FAA13056-23AC-63A3-7469-34B8C27B4825}"/>
              </a:ext>
            </a:extLst>
          </p:cNvPr>
          <p:cNvSpPr/>
          <p:nvPr/>
        </p:nvSpPr>
        <p:spPr>
          <a:xfrm>
            <a:off x="6352120" y="1797518"/>
            <a:ext cx="5295748" cy="1371600"/>
          </a:xfrm>
          <a:prstGeom prst="roundRect">
            <a:avLst>
              <a:gd name="adj" fmla="val 5333"/>
            </a:avLst>
          </a:prstGeom>
          <a:solidFill>
            <a:srgbClr val="1CA7B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2">
            <a:extLst>
              <a:ext uri="{FF2B5EF4-FFF2-40B4-BE49-F238E27FC236}">
                <a16:creationId xmlns:a16="http://schemas.microsoft.com/office/drawing/2014/main" id="{AC6F163B-F88F-BA6A-1E7E-D47CDA8D8DA3}"/>
              </a:ext>
            </a:extLst>
          </p:cNvPr>
          <p:cNvSpPr/>
          <p:nvPr/>
        </p:nvSpPr>
        <p:spPr>
          <a:xfrm>
            <a:off x="6352120" y="2483318"/>
            <a:ext cx="5295748" cy="685800"/>
          </a:xfrm>
          <a:prstGeom prst="rect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3">
            <a:extLst>
              <a:ext uri="{FF2B5EF4-FFF2-40B4-BE49-F238E27FC236}">
                <a16:creationId xmlns:a16="http://schemas.microsoft.com/office/drawing/2014/main" id="{21B51D8F-FB62-6EF2-966E-46027D295DA1}"/>
              </a:ext>
            </a:extLst>
          </p:cNvPr>
          <p:cNvSpPr/>
          <p:nvPr/>
        </p:nvSpPr>
        <p:spPr>
          <a:xfrm>
            <a:off x="6717880" y="1998686"/>
            <a:ext cx="45642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B46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TAM BURSLU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24">
            <a:extLst>
              <a:ext uri="{FF2B5EF4-FFF2-40B4-BE49-F238E27FC236}">
                <a16:creationId xmlns:a16="http://schemas.microsoft.com/office/drawing/2014/main" id="{6E09C86B-FBF8-E0BA-CD41-AA3D8588E14F}"/>
              </a:ext>
            </a:extLst>
          </p:cNvPr>
          <p:cNvSpPr/>
          <p:nvPr/>
        </p:nvSpPr>
        <p:spPr>
          <a:xfrm>
            <a:off x="6717880" y="2254718"/>
            <a:ext cx="45642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3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r>
              <a:rPr lang="en-US" sz="3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 / </a:t>
            </a:r>
            <a:r>
              <a:rPr lang="tr-TR" sz="3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77CE312B-1A7B-8605-E19E-5C29842AD8BE}"/>
              </a:ext>
            </a:extLst>
          </p:cNvPr>
          <p:cNvSpPr/>
          <p:nvPr/>
        </p:nvSpPr>
        <p:spPr>
          <a:xfrm>
            <a:off x="6717880" y="2876510"/>
            <a:ext cx="45642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46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Kontenjan / Yerleşen  ·  %100 doluluk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26">
            <a:extLst>
              <a:ext uri="{FF2B5EF4-FFF2-40B4-BE49-F238E27FC236}">
                <a16:creationId xmlns:a16="http://schemas.microsoft.com/office/drawing/2014/main" id="{D88F951F-B924-735C-6C52-3FCD560D6E99}"/>
              </a:ext>
            </a:extLst>
          </p:cNvPr>
          <p:cNvSpPr/>
          <p:nvPr/>
        </p:nvSpPr>
        <p:spPr>
          <a:xfrm>
            <a:off x="6717880" y="3370286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27">
            <a:extLst>
              <a:ext uri="{FF2B5EF4-FFF2-40B4-BE49-F238E27FC236}">
                <a16:creationId xmlns:a16="http://schemas.microsoft.com/office/drawing/2014/main" id="{C4F3AE31-FD74-1089-FB7C-41E211A1A17F}"/>
              </a:ext>
            </a:extLst>
          </p:cNvPr>
          <p:cNvSpPr/>
          <p:nvPr/>
        </p:nvSpPr>
        <p:spPr>
          <a:xfrm>
            <a:off x="6855040" y="3480014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TABAN PUAN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4337C098-C2CC-1788-E6A9-176BE10AB536}"/>
              </a:ext>
            </a:extLst>
          </p:cNvPr>
          <p:cNvSpPr/>
          <p:nvPr/>
        </p:nvSpPr>
        <p:spPr>
          <a:xfrm>
            <a:off x="6855040" y="3772622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r>
              <a:rPr lang="tr-TR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84</a:t>
            </a: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,</a:t>
            </a:r>
            <a:r>
              <a:rPr lang="tr-TR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82137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29">
            <a:extLst>
              <a:ext uri="{FF2B5EF4-FFF2-40B4-BE49-F238E27FC236}">
                <a16:creationId xmlns:a16="http://schemas.microsoft.com/office/drawing/2014/main" id="{341058D5-8A12-0227-FB7B-29B8196DACC3}"/>
              </a:ext>
            </a:extLst>
          </p:cNvPr>
          <p:cNvSpPr/>
          <p:nvPr/>
        </p:nvSpPr>
        <p:spPr>
          <a:xfrm>
            <a:off x="9091433" y="3370286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30">
            <a:extLst>
              <a:ext uri="{FF2B5EF4-FFF2-40B4-BE49-F238E27FC236}">
                <a16:creationId xmlns:a16="http://schemas.microsoft.com/office/drawing/2014/main" id="{7578E4E7-F086-6170-6873-A96BE669B057}"/>
              </a:ext>
            </a:extLst>
          </p:cNvPr>
          <p:cNvSpPr/>
          <p:nvPr/>
        </p:nvSpPr>
        <p:spPr>
          <a:xfrm>
            <a:off x="9228593" y="3480014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BAŞARI SIRASI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31">
            <a:extLst>
              <a:ext uri="{FF2B5EF4-FFF2-40B4-BE49-F238E27FC236}">
                <a16:creationId xmlns:a16="http://schemas.microsoft.com/office/drawing/2014/main" id="{7BB49D30-C72B-E9C1-F86A-47E79A071E2E}"/>
              </a:ext>
            </a:extLst>
          </p:cNvPr>
          <p:cNvSpPr/>
          <p:nvPr/>
        </p:nvSpPr>
        <p:spPr>
          <a:xfrm>
            <a:off x="9228593" y="3772622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r>
              <a:rPr lang="tr-TR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36.267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32">
            <a:extLst>
              <a:ext uri="{FF2B5EF4-FFF2-40B4-BE49-F238E27FC236}">
                <a16:creationId xmlns:a16="http://schemas.microsoft.com/office/drawing/2014/main" id="{B5D60017-92E0-53DD-75D8-11192164CA16}"/>
              </a:ext>
            </a:extLst>
          </p:cNvPr>
          <p:cNvSpPr/>
          <p:nvPr/>
        </p:nvSpPr>
        <p:spPr>
          <a:xfrm>
            <a:off x="6717880" y="4668734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33">
            <a:extLst>
              <a:ext uri="{FF2B5EF4-FFF2-40B4-BE49-F238E27FC236}">
                <a16:creationId xmlns:a16="http://schemas.microsoft.com/office/drawing/2014/main" id="{58D4396A-2F89-DDDB-FB25-DA38F4E8A019}"/>
              </a:ext>
            </a:extLst>
          </p:cNvPr>
          <p:cNvSpPr/>
          <p:nvPr/>
        </p:nvSpPr>
        <p:spPr>
          <a:xfrm>
            <a:off x="6855040" y="4778462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BURS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34">
            <a:extLst>
              <a:ext uri="{FF2B5EF4-FFF2-40B4-BE49-F238E27FC236}">
                <a16:creationId xmlns:a16="http://schemas.microsoft.com/office/drawing/2014/main" id="{7931610F-8F57-2FDF-5E0D-1FC3CE1A8FE9}"/>
              </a:ext>
            </a:extLst>
          </p:cNvPr>
          <p:cNvSpPr/>
          <p:nvPr/>
        </p:nvSpPr>
        <p:spPr>
          <a:xfrm>
            <a:off x="6855040" y="5071070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Tam Burslu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35">
            <a:extLst>
              <a:ext uri="{FF2B5EF4-FFF2-40B4-BE49-F238E27FC236}">
                <a16:creationId xmlns:a16="http://schemas.microsoft.com/office/drawing/2014/main" id="{42E7F859-5922-F508-8B2A-D2F3DDAE9E12}"/>
              </a:ext>
            </a:extLst>
          </p:cNvPr>
          <p:cNvSpPr/>
          <p:nvPr/>
        </p:nvSpPr>
        <p:spPr>
          <a:xfrm>
            <a:off x="9091433" y="4668734"/>
            <a:ext cx="2190674" cy="1170432"/>
          </a:xfrm>
          <a:prstGeom prst="roundRect">
            <a:avLst>
              <a:gd name="adj" fmla="val 4688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36">
            <a:extLst>
              <a:ext uri="{FF2B5EF4-FFF2-40B4-BE49-F238E27FC236}">
                <a16:creationId xmlns:a16="http://schemas.microsoft.com/office/drawing/2014/main" id="{FF9E13BD-4376-4DCD-6A6F-5C8F2783066F}"/>
              </a:ext>
            </a:extLst>
          </p:cNvPr>
          <p:cNvSpPr/>
          <p:nvPr/>
        </p:nvSpPr>
        <p:spPr>
          <a:xfrm>
            <a:off x="9228593" y="4778462"/>
            <a:ext cx="19163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BAŞARI SIRASI ŞARTI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 37">
            <a:extLst>
              <a:ext uri="{FF2B5EF4-FFF2-40B4-BE49-F238E27FC236}">
                <a16:creationId xmlns:a16="http://schemas.microsoft.com/office/drawing/2014/main" id="{EB1E7B20-C0C9-0698-3164-4F1EC44E26D8}"/>
              </a:ext>
            </a:extLst>
          </p:cNvPr>
          <p:cNvSpPr/>
          <p:nvPr/>
        </p:nvSpPr>
        <p:spPr>
          <a:xfrm>
            <a:off x="9228593" y="5071070"/>
            <a:ext cx="19163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300.000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 38">
            <a:extLst>
              <a:ext uri="{FF2B5EF4-FFF2-40B4-BE49-F238E27FC236}">
                <a16:creationId xmlns:a16="http://schemas.microsoft.com/office/drawing/2014/main" id="{A5C5E328-4D84-E4DC-6C95-C67BC8DA6D5A}"/>
              </a:ext>
            </a:extLst>
          </p:cNvPr>
          <p:cNvSpPr/>
          <p:nvPr/>
        </p:nvSpPr>
        <p:spPr>
          <a:xfrm>
            <a:off x="736332" y="6104342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Öğretim Türü: Örgün Öğretim   ·   Puan Türü: SAY   ·   Öğretim Dili: İngilizce   ·   Şehir: Antalya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857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1C12915F-7F4C-B8A9-D7E7-C086D8BBE07F}"/>
              </a:ext>
            </a:extLst>
          </p:cNvPr>
          <p:cNvSpPr/>
          <p:nvPr/>
        </p:nvSpPr>
        <p:spPr>
          <a:xfrm>
            <a:off x="423512" y="84124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 Eğitim Amaçları (PEA)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EA546AF6-F017-5A90-DD95-10F011D65797}"/>
              </a:ext>
            </a:extLst>
          </p:cNvPr>
          <p:cNvSpPr/>
          <p:nvPr/>
        </p:nvSpPr>
        <p:spPr>
          <a:xfrm>
            <a:off x="1520791" y="4051847"/>
            <a:ext cx="9265615" cy="11132"/>
          </a:xfrm>
          <a:prstGeom prst="line">
            <a:avLst/>
          </a:prstGeom>
          <a:noFill/>
          <a:ln w="3175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62EB969C-D32F-45BB-A92B-CA04169B5AF1}"/>
              </a:ext>
            </a:extLst>
          </p:cNvPr>
          <p:cNvSpPr/>
          <p:nvPr/>
        </p:nvSpPr>
        <p:spPr>
          <a:xfrm>
            <a:off x="1447639" y="3960159"/>
            <a:ext cx="166711" cy="182073"/>
          </a:xfrm>
          <a:prstGeom prst="ellipse">
            <a:avLst/>
          </a:prstGeom>
          <a:solidFill>
            <a:srgbClr val="1CA7B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D1F82F3B-5966-ABFA-9AE9-9D5624097703}"/>
              </a:ext>
            </a:extLst>
          </p:cNvPr>
          <p:cNvSpPr/>
          <p:nvPr/>
        </p:nvSpPr>
        <p:spPr>
          <a:xfrm>
            <a:off x="1520792" y="3670796"/>
            <a:ext cx="0" cy="398284"/>
          </a:xfrm>
          <a:prstGeom prst="line">
            <a:avLst/>
          </a:prstGeom>
          <a:noFill/>
          <a:ln w="1270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8ECE3FB1-4B60-9EC5-C9C4-F97BAF4015B1}"/>
              </a:ext>
            </a:extLst>
          </p:cNvPr>
          <p:cNvSpPr/>
          <p:nvPr/>
        </p:nvSpPr>
        <p:spPr>
          <a:xfrm>
            <a:off x="537812" y="1985211"/>
            <a:ext cx="2240184" cy="1763829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CC2960C8-65B2-ADD9-63C6-1E4A075738ED}"/>
              </a:ext>
            </a:extLst>
          </p:cNvPr>
          <p:cNvSpPr/>
          <p:nvPr/>
        </p:nvSpPr>
        <p:spPr>
          <a:xfrm>
            <a:off x="674972" y="2056958"/>
            <a:ext cx="437617" cy="477941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7540215C-8525-94B5-BF09-D5B40C4563EB}"/>
              </a:ext>
            </a:extLst>
          </p:cNvPr>
          <p:cNvSpPr/>
          <p:nvPr/>
        </p:nvSpPr>
        <p:spPr>
          <a:xfrm>
            <a:off x="674972" y="2056958"/>
            <a:ext cx="437617" cy="477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0F76639B-C987-718E-D15E-3039FCF82E3B}"/>
              </a:ext>
            </a:extLst>
          </p:cNvPr>
          <p:cNvSpPr/>
          <p:nvPr/>
        </p:nvSpPr>
        <p:spPr>
          <a:xfrm>
            <a:off x="650550" y="2565576"/>
            <a:ext cx="1927600" cy="45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Teknik Liderlik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959AB867-E7B5-F0A5-83FF-5B54F06D8458}"/>
              </a:ext>
            </a:extLst>
          </p:cNvPr>
          <p:cNvSpPr/>
          <p:nvPr/>
        </p:nvSpPr>
        <p:spPr>
          <a:xfrm>
            <a:off x="610967" y="3020758"/>
            <a:ext cx="2167029" cy="7099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Yapı, geoteknik, ulaştırma, hidrolik alt alanlarında, ulusal ve uluslararası projelerde etkin görev.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24D073B9-1414-AF27-EC55-D6E81046E563}"/>
              </a:ext>
            </a:extLst>
          </p:cNvPr>
          <p:cNvSpPr/>
          <p:nvPr/>
        </p:nvSpPr>
        <p:spPr>
          <a:xfrm>
            <a:off x="3764043" y="3960159"/>
            <a:ext cx="166711" cy="182073"/>
          </a:xfrm>
          <a:prstGeom prst="ellipse">
            <a:avLst/>
          </a:prstGeom>
          <a:solidFill>
            <a:srgbClr val="1CA7B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441BE7F2-2A73-5B5A-2D05-7B4BF8E23142}"/>
              </a:ext>
            </a:extLst>
          </p:cNvPr>
          <p:cNvSpPr/>
          <p:nvPr/>
        </p:nvSpPr>
        <p:spPr>
          <a:xfrm>
            <a:off x="3837196" y="3990836"/>
            <a:ext cx="0" cy="398284"/>
          </a:xfrm>
          <a:prstGeom prst="line">
            <a:avLst/>
          </a:prstGeom>
          <a:noFill/>
          <a:ln w="1270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5">
            <a:extLst>
              <a:ext uri="{FF2B5EF4-FFF2-40B4-BE49-F238E27FC236}">
                <a16:creationId xmlns:a16="http://schemas.microsoft.com/office/drawing/2014/main" id="{969A6711-7961-9DF5-8C3A-7426CA9C40F4}"/>
              </a:ext>
            </a:extLst>
          </p:cNvPr>
          <p:cNvSpPr/>
          <p:nvPr/>
        </p:nvSpPr>
        <p:spPr>
          <a:xfrm>
            <a:off x="2930436" y="4298643"/>
            <a:ext cx="2240184" cy="1763829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6">
            <a:extLst>
              <a:ext uri="{FF2B5EF4-FFF2-40B4-BE49-F238E27FC236}">
                <a16:creationId xmlns:a16="http://schemas.microsoft.com/office/drawing/2014/main" id="{11BDA3DC-4AFE-927A-8E61-4AAE78BF2A23}"/>
              </a:ext>
            </a:extLst>
          </p:cNvPr>
          <p:cNvSpPr/>
          <p:nvPr/>
        </p:nvSpPr>
        <p:spPr>
          <a:xfrm>
            <a:off x="3086728" y="4353351"/>
            <a:ext cx="437617" cy="477941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7">
            <a:extLst>
              <a:ext uri="{FF2B5EF4-FFF2-40B4-BE49-F238E27FC236}">
                <a16:creationId xmlns:a16="http://schemas.microsoft.com/office/drawing/2014/main" id="{6FF9AEF7-86FF-D82F-6DB1-93310B6FE52D}"/>
              </a:ext>
            </a:extLst>
          </p:cNvPr>
          <p:cNvSpPr/>
          <p:nvPr/>
        </p:nvSpPr>
        <p:spPr>
          <a:xfrm>
            <a:off x="3086728" y="4353351"/>
            <a:ext cx="437617" cy="477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8">
            <a:extLst>
              <a:ext uri="{FF2B5EF4-FFF2-40B4-BE49-F238E27FC236}">
                <a16:creationId xmlns:a16="http://schemas.microsoft.com/office/drawing/2014/main" id="{0DC910CA-F88B-820D-D0A1-6D5EC667C087}"/>
              </a:ext>
            </a:extLst>
          </p:cNvPr>
          <p:cNvSpPr/>
          <p:nvPr/>
        </p:nvSpPr>
        <p:spPr>
          <a:xfrm>
            <a:off x="3086728" y="4848338"/>
            <a:ext cx="1927600" cy="45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Etik &amp; Sürdürülebilirlik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9">
            <a:extLst>
              <a:ext uri="{FF2B5EF4-FFF2-40B4-BE49-F238E27FC236}">
                <a16:creationId xmlns:a16="http://schemas.microsoft.com/office/drawing/2014/main" id="{0C8C9CF9-4273-398F-DA93-BD03A0BCAEF1}"/>
              </a:ext>
            </a:extLst>
          </p:cNvPr>
          <p:cNvSpPr/>
          <p:nvPr/>
        </p:nvSpPr>
        <p:spPr>
          <a:xfrm>
            <a:off x="2991376" y="5162277"/>
            <a:ext cx="2179244" cy="854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Toplumsal ihtiyaçlara duyarlı, etik ve güvenliği gözeterek kamu/özel sektörde sorumluluk.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20">
            <a:extLst>
              <a:ext uri="{FF2B5EF4-FFF2-40B4-BE49-F238E27FC236}">
                <a16:creationId xmlns:a16="http://schemas.microsoft.com/office/drawing/2014/main" id="{67035EAB-B22A-F73B-307E-F63314EA73F0}"/>
              </a:ext>
            </a:extLst>
          </p:cNvPr>
          <p:cNvSpPr/>
          <p:nvPr/>
        </p:nvSpPr>
        <p:spPr>
          <a:xfrm>
            <a:off x="6080447" y="3960159"/>
            <a:ext cx="166711" cy="182073"/>
          </a:xfrm>
          <a:prstGeom prst="ellipse">
            <a:avLst/>
          </a:prstGeom>
          <a:solidFill>
            <a:srgbClr val="1CA7B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21">
            <a:extLst>
              <a:ext uri="{FF2B5EF4-FFF2-40B4-BE49-F238E27FC236}">
                <a16:creationId xmlns:a16="http://schemas.microsoft.com/office/drawing/2014/main" id="{93D0B536-E9A4-37CB-5820-59610B6D1DF8}"/>
              </a:ext>
            </a:extLst>
          </p:cNvPr>
          <p:cNvSpPr/>
          <p:nvPr/>
        </p:nvSpPr>
        <p:spPr>
          <a:xfrm>
            <a:off x="6153600" y="3670796"/>
            <a:ext cx="0" cy="398284"/>
          </a:xfrm>
          <a:prstGeom prst="line">
            <a:avLst/>
          </a:prstGeom>
          <a:noFill/>
          <a:ln w="1270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22">
            <a:extLst>
              <a:ext uri="{FF2B5EF4-FFF2-40B4-BE49-F238E27FC236}">
                <a16:creationId xmlns:a16="http://schemas.microsoft.com/office/drawing/2014/main" id="{B4F7B5B9-1F2C-4D95-443B-18ADA8418097}"/>
              </a:ext>
            </a:extLst>
          </p:cNvPr>
          <p:cNvSpPr/>
          <p:nvPr/>
        </p:nvSpPr>
        <p:spPr>
          <a:xfrm>
            <a:off x="5170620" y="1985211"/>
            <a:ext cx="2240184" cy="1763829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23">
            <a:extLst>
              <a:ext uri="{FF2B5EF4-FFF2-40B4-BE49-F238E27FC236}">
                <a16:creationId xmlns:a16="http://schemas.microsoft.com/office/drawing/2014/main" id="{922DDA47-689D-5679-07FE-858F5D2767FB}"/>
              </a:ext>
            </a:extLst>
          </p:cNvPr>
          <p:cNvSpPr/>
          <p:nvPr/>
        </p:nvSpPr>
        <p:spPr>
          <a:xfrm>
            <a:off x="5307780" y="2056958"/>
            <a:ext cx="437617" cy="477941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4">
            <a:extLst>
              <a:ext uri="{FF2B5EF4-FFF2-40B4-BE49-F238E27FC236}">
                <a16:creationId xmlns:a16="http://schemas.microsoft.com/office/drawing/2014/main" id="{1A953CA1-A4FF-9FF5-F37D-03D5086A7C5E}"/>
              </a:ext>
            </a:extLst>
          </p:cNvPr>
          <p:cNvSpPr/>
          <p:nvPr/>
        </p:nvSpPr>
        <p:spPr>
          <a:xfrm>
            <a:off x="5307780" y="2056958"/>
            <a:ext cx="437617" cy="477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25">
            <a:extLst>
              <a:ext uri="{FF2B5EF4-FFF2-40B4-BE49-F238E27FC236}">
                <a16:creationId xmlns:a16="http://schemas.microsoft.com/office/drawing/2014/main" id="{BF54C47B-526D-C4B8-B7BD-0CABBEA8B27E}"/>
              </a:ext>
            </a:extLst>
          </p:cNvPr>
          <p:cNvSpPr/>
          <p:nvPr/>
        </p:nvSpPr>
        <p:spPr>
          <a:xfrm>
            <a:off x="5283358" y="2565576"/>
            <a:ext cx="1927600" cy="45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Takım &amp; Proje Yönetimi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6">
            <a:extLst>
              <a:ext uri="{FF2B5EF4-FFF2-40B4-BE49-F238E27FC236}">
                <a16:creationId xmlns:a16="http://schemas.microsoft.com/office/drawing/2014/main" id="{173061D8-4A4D-4450-7430-FB27DE418F20}"/>
              </a:ext>
            </a:extLst>
          </p:cNvPr>
          <p:cNvSpPr/>
          <p:nvPr/>
        </p:nvSpPr>
        <p:spPr>
          <a:xfrm>
            <a:off x="5243775" y="3020758"/>
            <a:ext cx="2167029" cy="7099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Farklı disiplinlerle iş birliği, proje planlama, yönetme ve liderlik rolü.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27">
            <a:extLst>
              <a:ext uri="{FF2B5EF4-FFF2-40B4-BE49-F238E27FC236}">
                <a16:creationId xmlns:a16="http://schemas.microsoft.com/office/drawing/2014/main" id="{D5358BD0-E93F-B491-EE02-9BD2F7FC6F0C}"/>
              </a:ext>
            </a:extLst>
          </p:cNvPr>
          <p:cNvSpPr/>
          <p:nvPr/>
        </p:nvSpPr>
        <p:spPr>
          <a:xfrm>
            <a:off x="8396850" y="3960159"/>
            <a:ext cx="166711" cy="182073"/>
          </a:xfrm>
          <a:prstGeom prst="ellipse">
            <a:avLst/>
          </a:prstGeom>
          <a:solidFill>
            <a:srgbClr val="1CA7B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8">
            <a:extLst>
              <a:ext uri="{FF2B5EF4-FFF2-40B4-BE49-F238E27FC236}">
                <a16:creationId xmlns:a16="http://schemas.microsoft.com/office/drawing/2014/main" id="{3364F74A-7F03-836C-7A93-3B70194554B0}"/>
              </a:ext>
            </a:extLst>
          </p:cNvPr>
          <p:cNvSpPr/>
          <p:nvPr/>
        </p:nvSpPr>
        <p:spPr>
          <a:xfrm>
            <a:off x="8470003" y="3990836"/>
            <a:ext cx="0" cy="398284"/>
          </a:xfrm>
          <a:prstGeom prst="line">
            <a:avLst/>
          </a:prstGeom>
          <a:noFill/>
          <a:ln w="1270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29">
            <a:extLst>
              <a:ext uri="{FF2B5EF4-FFF2-40B4-BE49-F238E27FC236}">
                <a16:creationId xmlns:a16="http://schemas.microsoft.com/office/drawing/2014/main" id="{D11AF0F4-831D-51CD-8AA5-38C08E68C88D}"/>
              </a:ext>
            </a:extLst>
          </p:cNvPr>
          <p:cNvSpPr/>
          <p:nvPr/>
        </p:nvSpPr>
        <p:spPr>
          <a:xfrm>
            <a:off x="7563243" y="4280362"/>
            <a:ext cx="2240184" cy="1763829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30">
            <a:extLst>
              <a:ext uri="{FF2B5EF4-FFF2-40B4-BE49-F238E27FC236}">
                <a16:creationId xmlns:a16="http://schemas.microsoft.com/office/drawing/2014/main" id="{8F3EC38F-6A48-8D40-EF19-B6440E549E5A}"/>
              </a:ext>
            </a:extLst>
          </p:cNvPr>
          <p:cNvSpPr/>
          <p:nvPr/>
        </p:nvSpPr>
        <p:spPr>
          <a:xfrm>
            <a:off x="7719535" y="4353351"/>
            <a:ext cx="437617" cy="477941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31">
            <a:extLst>
              <a:ext uri="{FF2B5EF4-FFF2-40B4-BE49-F238E27FC236}">
                <a16:creationId xmlns:a16="http://schemas.microsoft.com/office/drawing/2014/main" id="{584BA0E8-330D-D7B0-CEAC-EAC52E187DF3}"/>
              </a:ext>
            </a:extLst>
          </p:cNvPr>
          <p:cNvSpPr/>
          <p:nvPr/>
        </p:nvSpPr>
        <p:spPr>
          <a:xfrm>
            <a:off x="7719535" y="4353351"/>
            <a:ext cx="437617" cy="477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32">
            <a:extLst>
              <a:ext uri="{FF2B5EF4-FFF2-40B4-BE49-F238E27FC236}">
                <a16:creationId xmlns:a16="http://schemas.microsoft.com/office/drawing/2014/main" id="{43B1DB74-7BE9-4FAB-C779-34B17374C805}"/>
              </a:ext>
            </a:extLst>
          </p:cNvPr>
          <p:cNvSpPr/>
          <p:nvPr/>
        </p:nvSpPr>
        <p:spPr>
          <a:xfrm>
            <a:off x="7719535" y="4848338"/>
            <a:ext cx="1927600" cy="45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Dijital Dönüşüm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33">
            <a:extLst>
              <a:ext uri="{FF2B5EF4-FFF2-40B4-BE49-F238E27FC236}">
                <a16:creationId xmlns:a16="http://schemas.microsoft.com/office/drawing/2014/main" id="{357E35DE-777C-598F-0B58-B1C3DB7F9ACC}"/>
              </a:ext>
            </a:extLst>
          </p:cNvPr>
          <p:cNvSpPr/>
          <p:nvPr/>
        </p:nvSpPr>
        <p:spPr>
          <a:xfrm>
            <a:off x="7624183" y="5162277"/>
            <a:ext cx="2179244" cy="854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Yenilikçi tasarım araçlarını ve güncel mühendislik teknolojilerini etkin kullanma.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34">
            <a:extLst>
              <a:ext uri="{FF2B5EF4-FFF2-40B4-BE49-F238E27FC236}">
                <a16:creationId xmlns:a16="http://schemas.microsoft.com/office/drawing/2014/main" id="{8243DAAF-3C47-ACAC-8CCF-5E727B3F5C80}"/>
              </a:ext>
            </a:extLst>
          </p:cNvPr>
          <p:cNvSpPr/>
          <p:nvPr/>
        </p:nvSpPr>
        <p:spPr>
          <a:xfrm>
            <a:off x="10713254" y="3960159"/>
            <a:ext cx="166711" cy="182073"/>
          </a:xfrm>
          <a:prstGeom prst="ellipse">
            <a:avLst/>
          </a:prstGeom>
          <a:solidFill>
            <a:srgbClr val="1CA7B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hape 35">
            <a:extLst>
              <a:ext uri="{FF2B5EF4-FFF2-40B4-BE49-F238E27FC236}">
                <a16:creationId xmlns:a16="http://schemas.microsoft.com/office/drawing/2014/main" id="{AF93EFC8-7325-C281-A324-E300A508EE0E}"/>
              </a:ext>
            </a:extLst>
          </p:cNvPr>
          <p:cNvSpPr/>
          <p:nvPr/>
        </p:nvSpPr>
        <p:spPr>
          <a:xfrm>
            <a:off x="10786407" y="3670796"/>
            <a:ext cx="0" cy="398284"/>
          </a:xfrm>
          <a:prstGeom prst="line">
            <a:avLst/>
          </a:prstGeom>
          <a:noFill/>
          <a:ln w="12700">
            <a:solidFill>
              <a:srgbClr val="C3D5E4"/>
            </a:solidFill>
            <a:prstDash val="solid"/>
          </a:ln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36">
            <a:extLst>
              <a:ext uri="{FF2B5EF4-FFF2-40B4-BE49-F238E27FC236}">
                <a16:creationId xmlns:a16="http://schemas.microsoft.com/office/drawing/2014/main" id="{B6AF2A2C-C5B9-97AB-4501-C8EA15C85797}"/>
              </a:ext>
            </a:extLst>
          </p:cNvPr>
          <p:cNvSpPr/>
          <p:nvPr/>
        </p:nvSpPr>
        <p:spPr>
          <a:xfrm>
            <a:off x="9803427" y="1985211"/>
            <a:ext cx="2240184" cy="1763829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Shape 37">
            <a:extLst>
              <a:ext uri="{FF2B5EF4-FFF2-40B4-BE49-F238E27FC236}">
                <a16:creationId xmlns:a16="http://schemas.microsoft.com/office/drawing/2014/main" id="{9A8E097E-D41A-4303-EEB1-91F5F24EB0C1}"/>
              </a:ext>
            </a:extLst>
          </p:cNvPr>
          <p:cNvSpPr/>
          <p:nvPr/>
        </p:nvSpPr>
        <p:spPr>
          <a:xfrm>
            <a:off x="9940587" y="2056958"/>
            <a:ext cx="437617" cy="477941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38">
            <a:extLst>
              <a:ext uri="{FF2B5EF4-FFF2-40B4-BE49-F238E27FC236}">
                <a16:creationId xmlns:a16="http://schemas.microsoft.com/office/drawing/2014/main" id="{408C6F32-CF9D-AED9-65AE-C62B5E7198AF}"/>
              </a:ext>
            </a:extLst>
          </p:cNvPr>
          <p:cNvSpPr/>
          <p:nvPr/>
        </p:nvSpPr>
        <p:spPr>
          <a:xfrm>
            <a:off x="9940587" y="2056958"/>
            <a:ext cx="437617" cy="477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5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39">
            <a:extLst>
              <a:ext uri="{FF2B5EF4-FFF2-40B4-BE49-F238E27FC236}">
                <a16:creationId xmlns:a16="http://schemas.microsoft.com/office/drawing/2014/main" id="{8608FAF9-8E35-17BD-29F9-380DC3828160}"/>
              </a:ext>
            </a:extLst>
          </p:cNvPr>
          <p:cNvSpPr/>
          <p:nvPr/>
        </p:nvSpPr>
        <p:spPr>
          <a:xfrm>
            <a:off x="9916165" y="2565576"/>
            <a:ext cx="1927600" cy="45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Yaşam Boyu Öğrenme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40">
            <a:extLst>
              <a:ext uri="{FF2B5EF4-FFF2-40B4-BE49-F238E27FC236}">
                <a16:creationId xmlns:a16="http://schemas.microsoft.com/office/drawing/2014/main" id="{CC7DEDF2-A655-4101-DC1D-5DE57EEBF134}"/>
              </a:ext>
            </a:extLst>
          </p:cNvPr>
          <p:cNvSpPr/>
          <p:nvPr/>
        </p:nvSpPr>
        <p:spPr>
          <a:xfrm>
            <a:off x="9876582" y="3020758"/>
            <a:ext cx="2167029" cy="7099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Lisansüstü eğitim, mesleki kurs ve sertifikasyonlarla profesyonel güncellik.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7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9E399249-47E7-6B95-2183-272D8AB3A36B}"/>
              </a:ext>
            </a:extLst>
          </p:cNvPr>
          <p:cNvSpPr/>
          <p:nvPr/>
        </p:nvSpPr>
        <p:spPr>
          <a:xfrm>
            <a:off x="640232" y="757027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 Çıktıları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D7BD37DB-737E-2D76-A859-02CA2F06BE92}"/>
              </a:ext>
            </a:extLst>
          </p:cNvPr>
          <p:cNvSpPr/>
          <p:nvPr/>
        </p:nvSpPr>
        <p:spPr>
          <a:xfrm>
            <a:off x="640232" y="1836019"/>
            <a:ext cx="3454298" cy="461772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972C285C-E1CD-8F16-0A81-B39A2AA4D963}"/>
              </a:ext>
            </a:extLst>
          </p:cNvPr>
          <p:cNvSpPr/>
          <p:nvPr/>
        </p:nvSpPr>
        <p:spPr>
          <a:xfrm>
            <a:off x="640232" y="1836019"/>
            <a:ext cx="3454298" cy="914400"/>
          </a:xfrm>
          <a:prstGeom prst="roundRect">
            <a:avLst>
              <a:gd name="adj" fmla="val 8000"/>
            </a:avLst>
          </a:prstGeom>
          <a:solidFill>
            <a:srgbClr val="08294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6B9CCB21-763D-B9A7-96D4-8AAF817EB962}"/>
              </a:ext>
            </a:extLst>
          </p:cNvPr>
          <p:cNvSpPr/>
          <p:nvPr/>
        </p:nvSpPr>
        <p:spPr>
          <a:xfrm>
            <a:off x="640232" y="2293219"/>
            <a:ext cx="3454298" cy="457200"/>
          </a:xfrm>
          <a:prstGeom prst="rect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90400E4D-F72D-1B2E-8EF1-01D27443601B}"/>
              </a:ext>
            </a:extLst>
          </p:cNvPr>
          <p:cNvSpPr/>
          <p:nvPr/>
        </p:nvSpPr>
        <p:spPr>
          <a:xfrm>
            <a:off x="868832" y="1836019"/>
            <a:ext cx="29970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Teknik Kapasite ve Çözümleme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03FD0BCB-5CFD-6177-BCD2-8614B60F19C9}"/>
              </a:ext>
            </a:extLst>
          </p:cNvPr>
          <p:cNvSpPr/>
          <p:nvPr/>
        </p:nvSpPr>
        <p:spPr>
          <a:xfrm>
            <a:off x="841400" y="3294487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08294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C396E7DE-963E-8D58-658C-E798EA95E8E4}"/>
              </a:ext>
            </a:extLst>
          </p:cNvPr>
          <p:cNvSpPr/>
          <p:nvPr/>
        </p:nvSpPr>
        <p:spPr>
          <a:xfrm>
            <a:off x="841400" y="3294487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B7489AFC-3145-EF2B-9D49-9D7AED7B5C6E}"/>
              </a:ext>
            </a:extLst>
          </p:cNvPr>
          <p:cNvSpPr/>
          <p:nvPr/>
        </p:nvSpPr>
        <p:spPr>
          <a:xfrm>
            <a:off x="1298600" y="3184759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Temel Bilim ve Mühendislik Bilgisi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494BBF23-C61D-9495-5377-03828D2F0C9F}"/>
              </a:ext>
            </a:extLst>
          </p:cNvPr>
          <p:cNvSpPr/>
          <p:nvPr/>
        </p:nvSpPr>
        <p:spPr>
          <a:xfrm>
            <a:off x="841400" y="3861415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08294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97028523-98FB-78B4-065D-C52C57D5D237}"/>
              </a:ext>
            </a:extLst>
          </p:cNvPr>
          <p:cNvSpPr/>
          <p:nvPr/>
        </p:nvSpPr>
        <p:spPr>
          <a:xfrm>
            <a:off x="841400" y="386141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FAE9D003-6414-D4B1-1C21-265DFBF4683D}"/>
              </a:ext>
            </a:extLst>
          </p:cNvPr>
          <p:cNvSpPr/>
          <p:nvPr/>
        </p:nvSpPr>
        <p:spPr>
          <a:xfrm>
            <a:off x="1298600" y="3751687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Problem Analizi ve Tanımlama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41F46746-E84E-6CDF-3570-EE55708D028B}"/>
              </a:ext>
            </a:extLst>
          </p:cNvPr>
          <p:cNvSpPr/>
          <p:nvPr/>
        </p:nvSpPr>
        <p:spPr>
          <a:xfrm>
            <a:off x="841400" y="4428343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08294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F9D5FA3F-2D31-3C57-D076-AB5674AD48D3}"/>
              </a:ext>
            </a:extLst>
          </p:cNvPr>
          <p:cNvSpPr/>
          <p:nvPr/>
        </p:nvSpPr>
        <p:spPr>
          <a:xfrm>
            <a:off x="841400" y="442834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C0A3D97F-29F0-70E2-45C2-8661137629B8}"/>
              </a:ext>
            </a:extLst>
          </p:cNvPr>
          <p:cNvSpPr/>
          <p:nvPr/>
        </p:nvSpPr>
        <p:spPr>
          <a:xfrm>
            <a:off x="1298600" y="4318615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Yaratıcı Mühendislik Tasarımı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708538E5-C535-71E3-D40A-3667A3F717C2}"/>
              </a:ext>
            </a:extLst>
          </p:cNvPr>
          <p:cNvSpPr/>
          <p:nvPr/>
        </p:nvSpPr>
        <p:spPr>
          <a:xfrm>
            <a:off x="841400" y="4995271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08294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95A6E92E-9A73-19F7-1A53-6BE9A535E20B}"/>
              </a:ext>
            </a:extLst>
          </p:cNvPr>
          <p:cNvSpPr/>
          <p:nvPr/>
        </p:nvSpPr>
        <p:spPr>
          <a:xfrm>
            <a:off x="841400" y="4995271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B31B7933-81A8-7860-3F7D-E12272FECCEA}"/>
              </a:ext>
            </a:extLst>
          </p:cNvPr>
          <p:cNvSpPr/>
          <p:nvPr/>
        </p:nvSpPr>
        <p:spPr>
          <a:xfrm>
            <a:off x="1298600" y="4885543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Modern Araçlar ve Bilişim Kullanımı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4C579141-C29D-6E2B-57A0-F2A95A5A5BAF}"/>
              </a:ext>
            </a:extLst>
          </p:cNvPr>
          <p:cNvSpPr/>
          <p:nvPr/>
        </p:nvSpPr>
        <p:spPr>
          <a:xfrm>
            <a:off x="841400" y="5562199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08294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08EE648F-A50D-2654-93B6-5FB7A97BA1D2}"/>
              </a:ext>
            </a:extLst>
          </p:cNvPr>
          <p:cNvSpPr/>
          <p:nvPr/>
        </p:nvSpPr>
        <p:spPr>
          <a:xfrm>
            <a:off x="841400" y="556219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C1AABA1B-5CE6-C0CC-C813-FC7C7020FFCE}"/>
              </a:ext>
            </a:extLst>
          </p:cNvPr>
          <p:cNvSpPr/>
          <p:nvPr/>
        </p:nvSpPr>
        <p:spPr>
          <a:xfrm>
            <a:off x="1298600" y="5452471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Araştırma, Deney ve Veri Yorumlama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1">
            <a:extLst>
              <a:ext uri="{FF2B5EF4-FFF2-40B4-BE49-F238E27FC236}">
                <a16:creationId xmlns:a16="http://schemas.microsoft.com/office/drawing/2014/main" id="{7B8EEF20-95AE-E851-9083-8790D1F20AF6}"/>
              </a:ext>
            </a:extLst>
          </p:cNvPr>
          <p:cNvSpPr/>
          <p:nvPr/>
        </p:nvSpPr>
        <p:spPr>
          <a:xfrm>
            <a:off x="4368850" y="1836019"/>
            <a:ext cx="3454298" cy="461772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22">
            <a:extLst>
              <a:ext uri="{FF2B5EF4-FFF2-40B4-BE49-F238E27FC236}">
                <a16:creationId xmlns:a16="http://schemas.microsoft.com/office/drawing/2014/main" id="{2EDA0A7D-D86B-FA7C-09E3-5471B71B8682}"/>
              </a:ext>
            </a:extLst>
          </p:cNvPr>
          <p:cNvSpPr/>
          <p:nvPr/>
        </p:nvSpPr>
        <p:spPr>
          <a:xfrm>
            <a:off x="4368850" y="1836019"/>
            <a:ext cx="3454298" cy="914400"/>
          </a:xfrm>
          <a:prstGeom prst="roundRect">
            <a:avLst>
              <a:gd name="adj" fmla="val 8000"/>
            </a:avLst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F55CB84B-C3AE-D7DC-5B10-FF32546F6A5C}"/>
              </a:ext>
            </a:extLst>
          </p:cNvPr>
          <p:cNvSpPr/>
          <p:nvPr/>
        </p:nvSpPr>
        <p:spPr>
          <a:xfrm>
            <a:off x="4368850" y="2293219"/>
            <a:ext cx="3454298" cy="457200"/>
          </a:xfrm>
          <a:prstGeom prst="rect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FE9D8086-3836-F3E4-B381-5BD478D0D558}"/>
              </a:ext>
            </a:extLst>
          </p:cNvPr>
          <p:cNvSpPr/>
          <p:nvPr/>
        </p:nvSpPr>
        <p:spPr>
          <a:xfrm>
            <a:off x="4597450" y="1836019"/>
            <a:ext cx="29970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Profesyonel ve Toplumsal Sorumluluk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5">
            <a:extLst>
              <a:ext uri="{FF2B5EF4-FFF2-40B4-BE49-F238E27FC236}">
                <a16:creationId xmlns:a16="http://schemas.microsoft.com/office/drawing/2014/main" id="{D7EB7E3B-A838-27C9-0C2B-80613556D151}"/>
              </a:ext>
            </a:extLst>
          </p:cNvPr>
          <p:cNvSpPr/>
          <p:nvPr/>
        </p:nvSpPr>
        <p:spPr>
          <a:xfrm>
            <a:off x="4570018" y="4144879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1CA7B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26">
            <a:extLst>
              <a:ext uri="{FF2B5EF4-FFF2-40B4-BE49-F238E27FC236}">
                <a16:creationId xmlns:a16="http://schemas.microsoft.com/office/drawing/2014/main" id="{5A2E950C-1756-426A-757A-5EA472499A46}"/>
              </a:ext>
            </a:extLst>
          </p:cNvPr>
          <p:cNvSpPr/>
          <p:nvPr/>
        </p:nvSpPr>
        <p:spPr>
          <a:xfrm>
            <a:off x="4570018" y="414487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6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2A37E2E8-FAD2-49FC-F976-47996C22C216}"/>
              </a:ext>
            </a:extLst>
          </p:cNvPr>
          <p:cNvSpPr/>
          <p:nvPr/>
        </p:nvSpPr>
        <p:spPr>
          <a:xfrm>
            <a:off x="5027218" y="4035151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Küresel, Çevresel ve Hukuksal Etkiler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28">
            <a:extLst>
              <a:ext uri="{FF2B5EF4-FFF2-40B4-BE49-F238E27FC236}">
                <a16:creationId xmlns:a16="http://schemas.microsoft.com/office/drawing/2014/main" id="{9E6BD4E7-AF97-9100-82F4-1600C42DAF69}"/>
              </a:ext>
            </a:extLst>
          </p:cNvPr>
          <p:cNvSpPr/>
          <p:nvPr/>
        </p:nvSpPr>
        <p:spPr>
          <a:xfrm>
            <a:off x="4570018" y="4711807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1CA7BE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62F3E3B6-C18E-E635-44CD-D5D55570D5CA}"/>
              </a:ext>
            </a:extLst>
          </p:cNvPr>
          <p:cNvSpPr/>
          <p:nvPr/>
        </p:nvSpPr>
        <p:spPr>
          <a:xfrm>
            <a:off x="4570018" y="4711807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7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99321E56-89D8-F645-185C-4FC683B43A88}"/>
              </a:ext>
            </a:extLst>
          </p:cNvPr>
          <p:cNvSpPr/>
          <p:nvPr/>
        </p:nvSpPr>
        <p:spPr>
          <a:xfrm>
            <a:off x="5027218" y="4602079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 Etiği ve Kapsayıcılık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31">
            <a:extLst>
              <a:ext uri="{FF2B5EF4-FFF2-40B4-BE49-F238E27FC236}">
                <a16:creationId xmlns:a16="http://schemas.microsoft.com/office/drawing/2014/main" id="{949AB13B-E81C-5700-B1FD-CA49ED12CB0F}"/>
              </a:ext>
            </a:extLst>
          </p:cNvPr>
          <p:cNvSpPr/>
          <p:nvPr/>
        </p:nvSpPr>
        <p:spPr>
          <a:xfrm>
            <a:off x="8097469" y="1836019"/>
            <a:ext cx="3454298" cy="461772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hape 32">
            <a:extLst>
              <a:ext uri="{FF2B5EF4-FFF2-40B4-BE49-F238E27FC236}">
                <a16:creationId xmlns:a16="http://schemas.microsoft.com/office/drawing/2014/main" id="{826E9A99-2159-014F-854B-04278D64EED5}"/>
              </a:ext>
            </a:extLst>
          </p:cNvPr>
          <p:cNvSpPr/>
          <p:nvPr/>
        </p:nvSpPr>
        <p:spPr>
          <a:xfrm>
            <a:off x="8097469" y="1836019"/>
            <a:ext cx="3454298" cy="914400"/>
          </a:xfrm>
          <a:prstGeom prst="roundRect">
            <a:avLst>
              <a:gd name="adj" fmla="val 8000"/>
            </a:avLst>
          </a:prstGeom>
          <a:solidFill>
            <a:srgbClr val="56687C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33">
            <a:extLst>
              <a:ext uri="{FF2B5EF4-FFF2-40B4-BE49-F238E27FC236}">
                <a16:creationId xmlns:a16="http://schemas.microsoft.com/office/drawing/2014/main" id="{D0E53B44-62E5-D1A6-B17A-DF28E02E410A}"/>
              </a:ext>
            </a:extLst>
          </p:cNvPr>
          <p:cNvSpPr/>
          <p:nvPr/>
        </p:nvSpPr>
        <p:spPr>
          <a:xfrm>
            <a:off x="8097469" y="2293219"/>
            <a:ext cx="3454298" cy="457200"/>
          </a:xfrm>
          <a:prstGeom prst="rect">
            <a:avLst/>
          </a:prstGeom>
          <a:solidFill>
            <a:srgbClr val="56687C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0369F6AD-1F06-8C64-3E0D-3CC78C263DE8}"/>
              </a:ext>
            </a:extLst>
          </p:cNvPr>
          <p:cNvSpPr/>
          <p:nvPr/>
        </p:nvSpPr>
        <p:spPr>
          <a:xfrm>
            <a:off x="8326069" y="1836019"/>
            <a:ext cx="29970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İletişim ve Dinamik Yönetim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Shape 35">
            <a:extLst>
              <a:ext uri="{FF2B5EF4-FFF2-40B4-BE49-F238E27FC236}">
                <a16:creationId xmlns:a16="http://schemas.microsoft.com/office/drawing/2014/main" id="{5ABC47D3-60A3-D8F3-8C9E-0E21DF084FD1}"/>
              </a:ext>
            </a:extLst>
          </p:cNvPr>
          <p:cNvSpPr/>
          <p:nvPr/>
        </p:nvSpPr>
        <p:spPr>
          <a:xfrm>
            <a:off x="8298637" y="3577951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56687C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36">
            <a:extLst>
              <a:ext uri="{FF2B5EF4-FFF2-40B4-BE49-F238E27FC236}">
                <a16:creationId xmlns:a16="http://schemas.microsoft.com/office/drawing/2014/main" id="{B6C8DE46-CB53-28C7-6E28-CF3637902D83}"/>
              </a:ext>
            </a:extLst>
          </p:cNvPr>
          <p:cNvSpPr/>
          <p:nvPr/>
        </p:nvSpPr>
        <p:spPr>
          <a:xfrm>
            <a:off x="8298637" y="3577951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8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37">
            <a:extLst>
              <a:ext uri="{FF2B5EF4-FFF2-40B4-BE49-F238E27FC236}">
                <a16:creationId xmlns:a16="http://schemas.microsoft.com/office/drawing/2014/main" id="{1E7B9147-233F-B855-E7C8-57A8CF71286A}"/>
              </a:ext>
            </a:extLst>
          </p:cNvPr>
          <p:cNvSpPr/>
          <p:nvPr/>
        </p:nvSpPr>
        <p:spPr>
          <a:xfrm>
            <a:off x="8755837" y="3468223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Takım Çalışması ve Liderlik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Shape 38">
            <a:extLst>
              <a:ext uri="{FF2B5EF4-FFF2-40B4-BE49-F238E27FC236}">
                <a16:creationId xmlns:a16="http://schemas.microsoft.com/office/drawing/2014/main" id="{89C2FD17-5C50-AE0C-CC91-70DB817ED467}"/>
              </a:ext>
            </a:extLst>
          </p:cNvPr>
          <p:cNvSpPr/>
          <p:nvPr/>
        </p:nvSpPr>
        <p:spPr>
          <a:xfrm>
            <a:off x="8298637" y="4144879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56687C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 39">
            <a:extLst>
              <a:ext uri="{FF2B5EF4-FFF2-40B4-BE49-F238E27FC236}">
                <a16:creationId xmlns:a16="http://schemas.microsoft.com/office/drawing/2014/main" id="{AF012CF0-7AFC-0949-C4FD-8D34536E1E71}"/>
              </a:ext>
            </a:extLst>
          </p:cNvPr>
          <p:cNvSpPr/>
          <p:nvPr/>
        </p:nvSpPr>
        <p:spPr>
          <a:xfrm>
            <a:off x="8298637" y="414487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9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3275BD03-9619-8DBB-E92D-6A0572ABAAE8}"/>
              </a:ext>
            </a:extLst>
          </p:cNvPr>
          <p:cNvSpPr/>
          <p:nvPr/>
        </p:nvSpPr>
        <p:spPr>
          <a:xfrm>
            <a:off x="8755837" y="4035151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Etkili Sözlü ve Yazılı İletişim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Shape 41">
            <a:extLst>
              <a:ext uri="{FF2B5EF4-FFF2-40B4-BE49-F238E27FC236}">
                <a16:creationId xmlns:a16="http://schemas.microsoft.com/office/drawing/2014/main" id="{5FDD9FAC-1987-E466-7767-10FA52ED6287}"/>
              </a:ext>
            </a:extLst>
          </p:cNvPr>
          <p:cNvSpPr/>
          <p:nvPr/>
        </p:nvSpPr>
        <p:spPr>
          <a:xfrm>
            <a:off x="8298637" y="4711807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56687C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 42">
            <a:extLst>
              <a:ext uri="{FF2B5EF4-FFF2-40B4-BE49-F238E27FC236}">
                <a16:creationId xmlns:a16="http://schemas.microsoft.com/office/drawing/2014/main" id="{7ED90C91-82C7-9239-497D-5234DAB34634}"/>
              </a:ext>
            </a:extLst>
          </p:cNvPr>
          <p:cNvSpPr/>
          <p:nvPr/>
        </p:nvSpPr>
        <p:spPr>
          <a:xfrm>
            <a:off x="8298637" y="4711807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 43">
            <a:extLst>
              <a:ext uri="{FF2B5EF4-FFF2-40B4-BE49-F238E27FC236}">
                <a16:creationId xmlns:a16="http://schemas.microsoft.com/office/drawing/2014/main" id="{DEE0F6D0-9BCF-8B2E-1019-BFE7B24EF05D}"/>
              </a:ext>
            </a:extLst>
          </p:cNvPr>
          <p:cNvSpPr/>
          <p:nvPr/>
        </p:nvSpPr>
        <p:spPr>
          <a:xfrm>
            <a:off x="8755837" y="4602079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Proje Yönetimi ve Girişimcilik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Shape 44">
            <a:extLst>
              <a:ext uri="{FF2B5EF4-FFF2-40B4-BE49-F238E27FC236}">
                <a16:creationId xmlns:a16="http://schemas.microsoft.com/office/drawing/2014/main" id="{7AC213E2-593C-8FA5-C600-8961CB5BFB2F}"/>
              </a:ext>
            </a:extLst>
          </p:cNvPr>
          <p:cNvSpPr/>
          <p:nvPr/>
        </p:nvSpPr>
        <p:spPr>
          <a:xfrm>
            <a:off x="8298637" y="5278735"/>
            <a:ext cx="347472" cy="347472"/>
          </a:xfrm>
          <a:prstGeom prst="ellipse">
            <a:avLst/>
          </a:prstGeom>
          <a:solidFill>
            <a:srgbClr val="F2F6FA"/>
          </a:solidFill>
          <a:ln w="12700">
            <a:solidFill>
              <a:srgbClr val="56687C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 45">
            <a:extLst>
              <a:ext uri="{FF2B5EF4-FFF2-40B4-BE49-F238E27FC236}">
                <a16:creationId xmlns:a16="http://schemas.microsoft.com/office/drawing/2014/main" id="{B3B286B6-B441-E66C-DB12-C161EEADE37C}"/>
              </a:ext>
            </a:extLst>
          </p:cNvPr>
          <p:cNvSpPr/>
          <p:nvPr/>
        </p:nvSpPr>
        <p:spPr>
          <a:xfrm>
            <a:off x="8298637" y="527873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 46">
            <a:extLst>
              <a:ext uri="{FF2B5EF4-FFF2-40B4-BE49-F238E27FC236}">
                <a16:creationId xmlns:a16="http://schemas.microsoft.com/office/drawing/2014/main" id="{00C424B5-97AB-49FE-E3A6-73AF5A8B068E}"/>
              </a:ext>
            </a:extLst>
          </p:cNvPr>
          <p:cNvSpPr/>
          <p:nvPr/>
        </p:nvSpPr>
        <p:spPr>
          <a:xfrm>
            <a:off x="8755837" y="5169007"/>
            <a:ext cx="2585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Yaşam Boyu Öğrenme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76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A38F2D72-02DE-B2E6-C9ED-8ED5A97C7943}"/>
              </a:ext>
            </a:extLst>
          </p:cNvPr>
          <p:cNvSpPr/>
          <p:nvPr/>
        </p:nvSpPr>
        <p:spPr>
          <a:xfrm>
            <a:off x="640232" y="660775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Akademik Kadro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982A8B4B-B6A0-2C41-8CA1-00AFB986B955}"/>
              </a:ext>
            </a:extLst>
          </p:cNvPr>
          <p:cNvSpPr/>
          <p:nvPr/>
        </p:nvSpPr>
        <p:spPr>
          <a:xfrm>
            <a:off x="640232" y="1198493"/>
            <a:ext cx="2394129" cy="370332"/>
          </a:xfrm>
          <a:prstGeom prst="roundRect">
            <a:avLst>
              <a:gd name="adj" fmla="val 4838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B7FEC269-CE78-3343-D637-40525B22F2FC}"/>
              </a:ext>
            </a:extLst>
          </p:cNvPr>
          <p:cNvSpPr/>
          <p:nvPr/>
        </p:nvSpPr>
        <p:spPr>
          <a:xfrm>
            <a:off x="640232" y="1198493"/>
            <a:ext cx="2394129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tr-TR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</a:t>
            </a: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Profesör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8481F1FF-0341-A282-DEB2-2460B2EEAFDA}"/>
              </a:ext>
            </a:extLst>
          </p:cNvPr>
          <p:cNvSpPr/>
          <p:nvPr/>
        </p:nvSpPr>
        <p:spPr>
          <a:xfrm>
            <a:off x="3436696" y="1198493"/>
            <a:ext cx="2394129" cy="370332"/>
          </a:xfrm>
          <a:prstGeom prst="roundRect">
            <a:avLst>
              <a:gd name="adj" fmla="val 4838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493BE99D-F36C-9A82-4EBB-EE4712BBE38F}"/>
              </a:ext>
            </a:extLst>
          </p:cNvPr>
          <p:cNvSpPr/>
          <p:nvPr/>
        </p:nvSpPr>
        <p:spPr>
          <a:xfrm>
            <a:off x="3436696" y="1198493"/>
            <a:ext cx="2394129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tr-TR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Doçent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4977AE42-A4C1-04D6-673D-C4C0FF80584B}"/>
              </a:ext>
            </a:extLst>
          </p:cNvPr>
          <p:cNvSpPr/>
          <p:nvPr/>
        </p:nvSpPr>
        <p:spPr>
          <a:xfrm>
            <a:off x="6233160" y="1198493"/>
            <a:ext cx="2394129" cy="370332"/>
          </a:xfrm>
          <a:prstGeom prst="roundRect">
            <a:avLst>
              <a:gd name="adj" fmla="val 4838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B747D12F-6BB9-FBD4-0F07-24AB61A3C42D}"/>
              </a:ext>
            </a:extLst>
          </p:cNvPr>
          <p:cNvSpPr/>
          <p:nvPr/>
        </p:nvSpPr>
        <p:spPr>
          <a:xfrm>
            <a:off x="6233160" y="1198493"/>
            <a:ext cx="2394129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 </a:t>
            </a: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5A167148-5C42-8F2A-6BB7-D6AC3F8F020B}"/>
              </a:ext>
            </a:extLst>
          </p:cNvPr>
          <p:cNvSpPr/>
          <p:nvPr/>
        </p:nvSpPr>
        <p:spPr>
          <a:xfrm>
            <a:off x="9029623" y="1198493"/>
            <a:ext cx="2394129" cy="370332"/>
          </a:xfrm>
          <a:prstGeom prst="roundRect">
            <a:avLst>
              <a:gd name="adj" fmla="val 48387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E68AB0D9-E5E5-016F-43F3-1D45E6878C62}"/>
              </a:ext>
            </a:extLst>
          </p:cNvPr>
          <p:cNvSpPr/>
          <p:nvPr/>
        </p:nvSpPr>
        <p:spPr>
          <a:xfrm>
            <a:off x="9029623" y="1198493"/>
            <a:ext cx="2394129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  </a:t>
            </a: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Araş. Gör.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8D9CBA3A-3907-4792-9D41-41C155C36440}"/>
              </a:ext>
            </a:extLst>
          </p:cNvPr>
          <p:cNvSpPr/>
          <p:nvPr/>
        </p:nvSpPr>
        <p:spPr>
          <a:xfrm>
            <a:off x="640232" y="1651711"/>
            <a:ext cx="10785986" cy="250870"/>
          </a:xfrm>
          <a:prstGeom prst="rect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89BC21DC-698F-E98D-271E-22FF894A521B}"/>
              </a:ext>
            </a:extLst>
          </p:cNvPr>
          <p:cNvSpPr/>
          <p:nvPr/>
        </p:nvSpPr>
        <p:spPr>
          <a:xfrm>
            <a:off x="823112" y="1651711"/>
            <a:ext cx="4929988" cy="2508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1" descr="/home/claude/work/docx_unpacked/word/media/image10.jpeg">
            <a:extLst>
              <a:ext uri="{FF2B5EF4-FFF2-40B4-BE49-F238E27FC236}">
                <a16:creationId xmlns:a16="http://schemas.microsoft.com/office/drawing/2014/main" id="{BF713DB3-CF05-00AB-9E99-CF2522933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69153"/>
            <a:ext cx="566928" cy="566928"/>
          </a:xfrm>
          <a:prstGeom prst="ellipse">
            <a:avLst/>
          </a:prstGeom>
        </p:spPr>
      </p:pic>
      <p:sp>
        <p:nvSpPr>
          <p:cNvPr id="39" name="Text 17">
            <a:extLst>
              <a:ext uri="{FF2B5EF4-FFF2-40B4-BE49-F238E27FC236}">
                <a16:creationId xmlns:a16="http://schemas.microsoft.com/office/drawing/2014/main" id="{C001BD96-84D3-37F4-19B5-CF0D2AA5C96C}"/>
              </a:ext>
            </a:extLst>
          </p:cNvPr>
          <p:cNvSpPr/>
          <p:nvPr/>
        </p:nvSpPr>
        <p:spPr>
          <a:xfrm>
            <a:off x="6735603" y="3230954"/>
            <a:ext cx="2097798" cy="629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Hamid FARROKH GHATTE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F039F209-F000-E851-0509-2547E1864B63}"/>
              </a:ext>
            </a:extLst>
          </p:cNvPr>
          <p:cNvSpPr/>
          <p:nvPr/>
        </p:nvSpPr>
        <p:spPr>
          <a:xfrm>
            <a:off x="8842675" y="3225161"/>
            <a:ext cx="2342759" cy="6218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Betonarme Yapılar; Deprem; Yapı Dinamiği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 2" descr="/home/claude/work/docx_unpacked/word/media/image11.jpeg">
            <a:extLst>
              <a:ext uri="{FF2B5EF4-FFF2-40B4-BE49-F238E27FC236}">
                <a16:creationId xmlns:a16="http://schemas.microsoft.com/office/drawing/2014/main" id="{A8F60764-0410-BFB4-C3BE-030D058C2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99" y="3879267"/>
            <a:ext cx="566928" cy="566928"/>
          </a:xfrm>
          <a:prstGeom prst="ellipse">
            <a:avLst/>
          </a:prstGeom>
        </p:spPr>
      </p:pic>
      <p:sp>
        <p:nvSpPr>
          <p:cNvPr id="47" name="Text 20">
            <a:extLst>
              <a:ext uri="{FF2B5EF4-FFF2-40B4-BE49-F238E27FC236}">
                <a16:creationId xmlns:a16="http://schemas.microsoft.com/office/drawing/2014/main" id="{7BA3037F-65CF-AC68-11B3-63CEBDA9934A}"/>
              </a:ext>
            </a:extLst>
          </p:cNvPr>
          <p:cNvSpPr/>
          <p:nvPr/>
        </p:nvSpPr>
        <p:spPr>
          <a:xfrm>
            <a:off x="1319102" y="3857115"/>
            <a:ext cx="2097798" cy="644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Tevfik Oğuz ÖRMECİOĞLU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36396B00-3BE9-8D98-36F9-1F7DA68A6BBE}"/>
              </a:ext>
            </a:extLst>
          </p:cNvPr>
          <p:cNvSpPr/>
          <p:nvPr/>
        </p:nvSpPr>
        <p:spPr>
          <a:xfrm>
            <a:off x="3437345" y="3872628"/>
            <a:ext cx="2342759" cy="60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Optimizasyon Teknikleri; Yapı Mekaniği; Sayısal Modelleme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3" descr="/home/claude/work/docx_unpacked/word/media/image12.jpeg">
            <a:extLst>
              <a:ext uri="{FF2B5EF4-FFF2-40B4-BE49-F238E27FC236}">
                <a16:creationId xmlns:a16="http://schemas.microsoft.com/office/drawing/2014/main" id="{546CFDED-FB74-4F00-65C1-507D6318D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915331"/>
            <a:ext cx="566928" cy="566928"/>
          </a:xfrm>
          <a:prstGeom prst="ellipse">
            <a:avLst/>
          </a:prstGeom>
        </p:spPr>
      </p:pic>
      <p:sp>
        <p:nvSpPr>
          <p:cNvPr id="55" name="Text 24">
            <a:extLst>
              <a:ext uri="{FF2B5EF4-FFF2-40B4-BE49-F238E27FC236}">
                <a16:creationId xmlns:a16="http://schemas.microsoft.com/office/drawing/2014/main" id="{0B3A062E-DAA8-5EF7-DBFF-184DE5A6BF48}"/>
              </a:ext>
            </a:extLst>
          </p:cNvPr>
          <p:cNvSpPr/>
          <p:nvPr/>
        </p:nvSpPr>
        <p:spPr>
          <a:xfrm>
            <a:off x="6837346" y="3900809"/>
            <a:ext cx="2097798" cy="6398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Kazım Burç CİVELEK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17149F21-A7B0-C5BB-A30D-BBFE0FB91368}"/>
              </a:ext>
            </a:extLst>
          </p:cNvPr>
          <p:cNvSpPr/>
          <p:nvPr/>
        </p:nvSpPr>
        <p:spPr>
          <a:xfrm>
            <a:off x="8859431" y="3879537"/>
            <a:ext cx="2342759" cy="607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Çelik Yapılar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Image 4" descr="/home/claude/work/docx_unpacked/word/media/image15.jpeg">
            <a:extLst>
              <a:ext uri="{FF2B5EF4-FFF2-40B4-BE49-F238E27FC236}">
                <a16:creationId xmlns:a16="http://schemas.microsoft.com/office/drawing/2014/main" id="{D5C65379-9B59-BAFE-6DAC-EED96FC1F4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99" y="5218649"/>
            <a:ext cx="566928" cy="566928"/>
          </a:xfrm>
          <a:prstGeom prst="ellipse">
            <a:avLst/>
          </a:prstGeom>
        </p:spPr>
      </p:pic>
      <p:sp>
        <p:nvSpPr>
          <p:cNvPr id="63" name="Text 27">
            <a:extLst>
              <a:ext uri="{FF2B5EF4-FFF2-40B4-BE49-F238E27FC236}">
                <a16:creationId xmlns:a16="http://schemas.microsoft.com/office/drawing/2014/main" id="{2FDF0989-B8B0-B9C5-783A-EFB8ABDBEB19}"/>
              </a:ext>
            </a:extLst>
          </p:cNvPr>
          <p:cNvSpPr/>
          <p:nvPr/>
        </p:nvSpPr>
        <p:spPr>
          <a:xfrm>
            <a:off x="1345458" y="5175073"/>
            <a:ext cx="2097798" cy="654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Onur ALTAY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Araş. Gör.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28">
            <a:extLst>
              <a:ext uri="{FF2B5EF4-FFF2-40B4-BE49-F238E27FC236}">
                <a16:creationId xmlns:a16="http://schemas.microsoft.com/office/drawing/2014/main" id="{8916AB52-9B58-6B28-5C68-97FE6290D5A3}"/>
              </a:ext>
            </a:extLst>
          </p:cNvPr>
          <p:cNvSpPr/>
          <p:nvPr/>
        </p:nvSpPr>
        <p:spPr>
          <a:xfrm>
            <a:off x="3448654" y="5194304"/>
            <a:ext cx="2342759" cy="659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Deprem; Betonarme Yapılar; Yapı Dinamiği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35">
            <a:extLst>
              <a:ext uri="{FF2B5EF4-FFF2-40B4-BE49-F238E27FC236}">
                <a16:creationId xmlns:a16="http://schemas.microsoft.com/office/drawing/2014/main" id="{4C802F34-0880-8EBF-D977-5CAD3611584A}"/>
              </a:ext>
            </a:extLst>
          </p:cNvPr>
          <p:cNvSpPr/>
          <p:nvPr/>
        </p:nvSpPr>
        <p:spPr>
          <a:xfrm>
            <a:off x="6438900" y="1651711"/>
            <a:ext cx="4929988" cy="2508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Image 6" descr="/home/claude/work/docx_unpacked/word/media/image6.jpeg">
            <a:extLst>
              <a:ext uri="{FF2B5EF4-FFF2-40B4-BE49-F238E27FC236}">
                <a16:creationId xmlns:a16="http://schemas.microsoft.com/office/drawing/2014/main" id="{A8BA9A72-6039-77F5-33D9-B100E7410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499" y="1948724"/>
            <a:ext cx="566928" cy="566928"/>
          </a:xfrm>
          <a:prstGeom prst="ellipse">
            <a:avLst/>
          </a:prstGeom>
        </p:spPr>
      </p:pic>
      <p:sp>
        <p:nvSpPr>
          <p:cNvPr id="79" name="Text 36">
            <a:extLst>
              <a:ext uri="{FF2B5EF4-FFF2-40B4-BE49-F238E27FC236}">
                <a16:creationId xmlns:a16="http://schemas.microsoft.com/office/drawing/2014/main" id="{0C4819DD-26B9-B3C5-EEC4-EF0EC433C9A4}"/>
              </a:ext>
            </a:extLst>
          </p:cNvPr>
          <p:cNvSpPr/>
          <p:nvPr/>
        </p:nvSpPr>
        <p:spPr>
          <a:xfrm>
            <a:off x="1348919" y="1903010"/>
            <a:ext cx="2097798" cy="659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Necati AĞIRALİOĞLU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Prof. Dr. (Bölüm Başkanı)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 37">
            <a:extLst>
              <a:ext uri="{FF2B5EF4-FFF2-40B4-BE49-F238E27FC236}">
                <a16:creationId xmlns:a16="http://schemas.microsoft.com/office/drawing/2014/main" id="{EF071791-8A5E-1119-E8F1-2BCAA58635BD}"/>
              </a:ext>
            </a:extLst>
          </p:cNvPr>
          <p:cNvSpPr/>
          <p:nvPr/>
        </p:nvSpPr>
        <p:spPr>
          <a:xfrm>
            <a:off x="3443438" y="1904641"/>
            <a:ext cx="2342759" cy="630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Hidroloji; Hidromekanik; Su Kaynakları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Image 7">
            <a:extLst>
              <a:ext uri="{FF2B5EF4-FFF2-40B4-BE49-F238E27FC236}">
                <a16:creationId xmlns:a16="http://schemas.microsoft.com/office/drawing/2014/main" id="{7E1F2E36-741F-8B75-A336-D49ADEA71E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r="17115"/>
          <a:stretch/>
        </p:blipFill>
        <p:spPr>
          <a:xfrm>
            <a:off x="679499" y="2596285"/>
            <a:ext cx="566928" cy="566928"/>
          </a:xfrm>
          <a:prstGeom prst="ellipse">
            <a:avLst/>
          </a:prstGeom>
        </p:spPr>
      </p:pic>
      <p:sp>
        <p:nvSpPr>
          <p:cNvPr id="87" name="Text 40">
            <a:extLst>
              <a:ext uri="{FF2B5EF4-FFF2-40B4-BE49-F238E27FC236}">
                <a16:creationId xmlns:a16="http://schemas.microsoft.com/office/drawing/2014/main" id="{53852A59-7C6D-3114-A93C-88452A89C54D}"/>
              </a:ext>
            </a:extLst>
          </p:cNvPr>
          <p:cNvSpPr/>
          <p:nvPr/>
        </p:nvSpPr>
        <p:spPr>
          <a:xfrm>
            <a:off x="1350166" y="2568714"/>
            <a:ext cx="2098488" cy="665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tr-TR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MUSTAFA KARAŞAHİN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Prof. Dr.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 41">
            <a:extLst>
              <a:ext uri="{FF2B5EF4-FFF2-40B4-BE49-F238E27FC236}">
                <a16:creationId xmlns:a16="http://schemas.microsoft.com/office/drawing/2014/main" id="{A82EE10B-77BE-3A37-FF7A-FA250919B8E5}"/>
              </a:ext>
            </a:extLst>
          </p:cNvPr>
          <p:cNvSpPr/>
          <p:nvPr/>
        </p:nvSpPr>
        <p:spPr>
          <a:xfrm>
            <a:off x="3433417" y="2572125"/>
            <a:ext cx="2442059" cy="622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tr-TR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Ulaştırma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Image 8" descr="/home/claude/work/docx_unpacked/word/media/image16.jpeg">
            <a:extLst>
              <a:ext uri="{FF2B5EF4-FFF2-40B4-BE49-F238E27FC236}">
                <a16:creationId xmlns:a16="http://schemas.microsoft.com/office/drawing/2014/main" id="{BAB375B9-C93E-E8DD-0EBA-41361DC572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0785" y="5193681"/>
            <a:ext cx="566928" cy="566928"/>
          </a:xfrm>
          <a:prstGeom prst="ellipse">
            <a:avLst/>
          </a:prstGeom>
        </p:spPr>
      </p:pic>
      <p:sp>
        <p:nvSpPr>
          <p:cNvPr id="95" name="Text 43">
            <a:extLst>
              <a:ext uri="{FF2B5EF4-FFF2-40B4-BE49-F238E27FC236}">
                <a16:creationId xmlns:a16="http://schemas.microsoft.com/office/drawing/2014/main" id="{297B91C2-60B6-3B4E-2A32-047511DEB893}"/>
              </a:ext>
            </a:extLst>
          </p:cNvPr>
          <p:cNvSpPr/>
          <p:nvPr/>
        </p:nvSpPr>
        <p:spPr>
          <a:xfrm>
            <a:off x="6852463" y="5170773"/>
            <a:ext cx="2098488" cy="649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Halid AKDEMİR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Araş. Gör.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 44">
            <a:extLst>
              <a:ext uri="{FF2B5EF4-FFF2-40B4-BE49-F238E27FC236}">
                <a16:creationId xmlns:a16="http://schemas.microsoft.com/office/drawing/2014/main" id="{02217C2C-98A8-6020-F231-D07F7D95E2C4}"/>
              </a:ext>
            </a:extLst>
          </p:cNvPr>
          <p:cNvSpPr/>
          <p:nvPr/>
        </p:nvSpPr>
        <p:spPr>
          <a:xfrm>
            <a:off x="8859900" y="5212309"/>
            <a:ext cx="2442059" cy="5738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 Kaynakları ve Su Yapıları; Akışkanlar Mekaniği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Image 9" descr="/home/claude/work/docx_unpacked/word/media/image8.jpeg">
            <a:extLst>
              <a:ext uri="{FF2B5EF4-FFF2-40B4-BE49-F238E27FC236}">
                <a16:creationId xmlns:a16="http://schemas.microsoft.com/office/drawing/2014/main" id="{D84E61F9-A9CC-A34B-4BBC-7313FD9019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0276" y="2594672"/>
            <a:ext cx="566928" cy="566928"/>
          </a:xfrm>
          <a:prstGeom prst="ellipse">
            <a:avLst/>
          </a:prstGeom>
        </p:spPr>
      </p:pic>
      <p:sp>
        <p:nvSpPr>
          <p:cNvPr id="103" name="Text 47">
            <a:extLst>
              <a:ext uri="{FF2B5EF4-FFF2-40B4-BE49-F238E27FC236}">
                <a16:creationId xmlns:a16="http://schemas.microsoft.com/office/drawing/2014/main" id="{3DF5DCF2-C78F-9D02-FBA5-073419FCAF99}"/>
              </a:ext>
            </a:extLst>
          </p:cNvPr>
          <p:cNvSpPr/>
          <p:nvPr/>
        </p:nvSpPr>
        <p:spPr>
          <a:xfrm>
            <a:off x="6826250" y="2569047"/>
            <a:ext cx="2098488" cy="642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Emre DEMİR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Doç. Dr.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 48">
            <a:extLst>
              <a:ext uri="{FF2B5EF4-FFF2-40B4-BE49-F238E27FC236}">
                <a16:creationId xmlns:a16="http://schemas.microsoft.com/office/drawing/2014/main" id="{2AFB6738-B275-FA7E-E918-EE94687BF5ED}"/>
              </a:ext>
            </a:extLst>
          </p:cNvPr>
          <p:cNvSpPr/>
          <p:nvPr/>
        </p:nvSpPr>
        <p:spPr>
          <a:xfrm>
            <a:off x="8844194" y="2595204"/>
            <a:ext cx="2442059" cy="628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Ulaştırma ve Trafik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9" name="Image 10" descr="/home/claude/work/docx_unpacked/word/media/image14.jpeg">
            <a:extLst>
              <a:ext uri="{FF2B5EF4-FFF2-40B4-BE49-F238E27FC236}">
                <a16:creationId xmlns:a16="http://schemas.microsoft.com/office/drawing/2014/main" id="{F115B11F-2317-647B-8BED-B065CD550A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3556" y="4532275"/>
            <a:ext cx="566928" cy="566928"/>
          </a:xfrm>
          <a:prstGeom prst="ellipse">
            <a:avLst/>
          </a:prstGeom>
        </p:spPr>
      </p:pic>
      <p:sp>
        <p:nvSpPr>
          <p:cNvPr id="111" name="Text 50">
            <a:extLst>
              <a:ext uri="{FF2B5EF4-FFF2-40B4-BE49-F238E27FC236}">
                <a16:creationId xmlns:a16="http://schemas.microsoft.com/office/drawing/2014/main" id="{640203BC-8D0B-3CE9-94F4-B700BBA27538}"/>
              </a:ext>
            </a:extLst>
          </p:cNvPr>
          <p:cNvSpPr/>
          <p:nvPr/>
        </p:nvSpPr>
        <p:spPr>
          <a:xfrm>
            <a:off x="6829530" y="4506098"/>
            <a:ext cx="2098488" cy="624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Gamze BİLGEN*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Doç. Dr.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 51">
            <a:extLst>
              <a:ext uri="{FF2B5EF4-FFF2-40B4-BE49-F238E27FC236}">
                <a16:creationId xmlns:a16="http://schemas.microsoft.com/office/drawing/2014/main" id="{FBACC643-6244-218B-0A5B-DE6468560C48}"/>
              </a:ext>
            </a:extLst>
          </p:cNvPr>
          <p:cNvSpPr/>
          <p:nvPr/>
        </p:nvSpPr>
        <p:spPr>
          <a:xfrm>
            <a:off x="8859900" y="4507557"/>
            <a:ext cx="2442059" cy="591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Geoteknik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Image 11" descr="/home/claude/work/docx_unpacked/word/media/image13.jpeg">
            <a:extLst>
              <a:ext uri="{FF2B5EF4-FFF2-40B4-BE49-F238E27FC236}">
                <a16:creationId xmlns:a16="http://schemas.microsoft.com/office/drawing/2014/main" id="{83F01B14-DBEA-0371-67D4-E7CA153056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9499" y="4553637"/>
            <a:ext cx="566928" cy="566928"/>
          </a:xfrm>
          <a:prstGeom prst="ellipse">
            <a:avLst/>
          </a:prstGeom>
        </p:spPr>
      </p:pic>
      <p:sp>
        <p:nvSpPr>
          <p:cNvPr id="119" name="Text 54">
            <a:extLst>
              <a:ext uri="{FF2B5EF4-FFF2-40B4-BE49-F238E27FC236}">
                <a16:creationId xmlns:a16="http://schemas.microsoft.com/office/drawing/2014/main" id="{66D9E0D9-848A-F2AC-79F7-BC8090AC5787}"/>
              </a:ext>
            </a:extLst>
          </p:cNvPr>
          <p:cNvSpPr/>
          <p:nvPr/>
        </p:nvSpPr>
        <p:spPr>
          <a:xfrm>
            <a:off x="1409021" y="4527615"/>
            <a:ext cx="2098488" cy="655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Abdurrahman MOHAMMED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 55">
            <a:extLst>
              <a:ext uri="{FF2B5EF4-FFF2-40B4-BE49-F238E27FC236}">
                <a16:creationId xmlns:a16="http://schemas.microsoft.com/office/drawing/2014/main" id="{68FC3589-8D9E-DA0D-EA84-FAED6EAB99CA}"/>
              </a:ext>
            </a:extLst>
          </p:cNvPr>
          <p:cNvSpPr/>
          <p:nvPr/>
        </p:nvSpPr>
        <p:spPr>
          <a:xfrm>
            <a:off x="3448654" y="4557375"/>
            <a:ext cx="2442059" cy="572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Kent Morfolojisi; Kent Tarihi; Kentsel Tasarım ve Dönüşüm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 56">
            <a:extLst>
              <a:ext uri="{FF2B5EF4-FFF2-40B4-BE49-F238E27FC236}">
                <a16:creationId xmlns:a16="http://schemas.microsoft.com/office/drawing/2014/main" id="{BACAD4EC-9E77-E931-A1F0-A44A58809D21}"/>
              </a:ext>
            </a:extLst>
          </p:cNvPr>
          <p:cNvSpPr/>
          <p:nvPr/>
        </p:nvSpPr>
        <p:spPr>
          <a:xfrm>
            <a:off x="679499" y="6455510"/>
            <a:ext cx="10902086" cy="240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8B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* Kadro ilanı çıkmış, mevcut durumda dışarıdan görevlendirme ile yürütülmektedir.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Dikdörtgen 123">
            <a:extLst>
              <a:ext uri="{FF2B5EF4-FFF2-40B4-BE49-F238E27FC236}">
                <a16:creationId xmlns:a16="http://schemas.microsoft.com/office/drawing/2014/main" id="{5E9A4996-695F-809C-C074-B8719733339D}"/>
              </a:ext>
            </a:extLst>
          </p:cNvPr>
          <p:cNvSpPr/>
          <p:nvPr/>
        </p:nvSpPr>
        <p:spPr>
          <a:xfrm>
            <a:off x="649680" y="1902581"/>
            <a:ext cx="10764927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6" name="Dikdörtgen 125">
            <a:extLst>
              <a:ext uri="{FF2B5EF4-FFF2-40B4-BE49-F238E27FC236}">
                <a16:creationId xmlns:a16="http://schemas.microsoft.com/office/drawing/2014/main" id="{E2660723-5A9D-7FEE-C878-AD261F814F2A}"/>
              </a:ext>
            </a:extLst>
          </p:cNvPr>
          <p:cNvSpPr/>
          <p:nvPr/>
        </p:nvSpPr>
        <p:spPr>
          <a:xfrm>
            <a:off x="649679" y="2550511"/>
            <a:ext cx="10766553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8" name="Dikdörtgen 127">
            <a:extLst>
              <a:ext uri="{FF2B5EF4-FFF2-40B4-BE49-F238E27FC236}">
                <a16:creationId xmlns:a16="http://schemas.microsoft.com/office/drawing/2014/main" id="{9E14E431-C853-0BB6-AF72-70AC5824C6DC}"/>
              </a:ext>
            </a:extLst>
          </p:cNvPr>
          <p:cNvSpPr/>
          <p:nvPr/>
        </p:nvSpPr>
        <p:spPr>
          <a:xfrm>
            <a:off x="649786" y="3197373"/>
            <a:ext cx="10764927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0" name="Dikdörtgen 129">
            <a:extLst>
              <a:ext uri="{FF2B5EF4-FFF2-40B4-BE49-F238E27FC236}">
                <a16:creationId xmlns:a16="http://schemas.microsoft.com/office/drawing/2014/main" id="{90FBE3AA-8F14-03AE-9DD9-F8E4EBAD72C3}"/>
              </a:ext>
            </a:extLst>
          </p:cNvPr>
          <p:cNvSpPr/>
          <p:nvPr/>
        </p:nvSpPr>
        <p:spPr>
          <a:xfrm>
            <a:off x="649680" y="3848597"/>
            <a:ext cx="10764927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2" name="Dikdörtgen 131">
            <a:extLst>
              <a:ext uri="{FF2B5EF4-FFF2-40B4-BE49-F238E27FC236}">
                <a16:creationId xmlns:a16="http://schemas.microsoft.com/office/drawing/2014/main" id="{FF69ABE3-A8AC-9111-8520-0A2699045821}"/>
              </a:ext>
            </a:extLst>
          </p:cNvPr>
          <p:cNvSpPr/>
          <p:nvPr/>
        </p:nvSpPr>
        <p:spPr>
          <a:xfrm>
            <a:off x="649680" y="4497691"/>
            <a:ext cx="10764927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4" name="Dikdörtgen 133">
            <a:extLst>
              <a:ext uri="{FF2B5EF4-FFF2-40B4-BE49-F238E27FC236}">
                <a16:creationId xmlns:a16="http://schemas.microsoft.com/office/drawing/2014/main" id="{7276DD2B-47BA-E3A4-8677-9FB7978844B3}"/>
              </a:ext>
            </a:extLst>
          </p:cNvPr>
          <p:cNvSpPr/>
          <p:nvPr/>
        </p:nvSpPr>
        <p:spPr>
          <a:xfrm>
            <a:off x="649680" y="5147899"/>
            <a:ext cx="10767012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Image 5" descr="/home/claude/work/docx_unpacked/word/media/image17.jpeg">
            <a:extLst>
              <a:ext uri="{FF2B5EF4-FFF2-40B4-BE49-F238E27FC236}">
                <a16:creationId xmlns:a16="http://schemas.microsoft.com/office/drawing/2014/main" id="{1F426967-8D30-F737-8158-58483A4AE9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499" y="5842283"/>
            <a:ext cx="566928" cy="566928"/>
          </a:xfrm>
          <a:prstGeom prst="ellipse">
            <a:avLst/>
          </a:prstGeom>
        </p:spPr>
      </p:pic>
      <p:sp>
        <p:nvSpPr>
          <p:cNvPr id="6" name="Text 31">
            <a:extLst>
              <a:ext uri="{FF2B5EF4-FFF2-40B4-BE49-F238E27FC236}">
                <a16:creationId xmlns:a16="http://schemas.microsoft.com/office/drawing/2014/main" id="{0A25FACA-B802-9DBE-9BBF-C61E4C1F05C0}"/>
              </a:ext>
            </a:extLst>
          </p:cNvPr>
          <p:cNvSpPr/>
          <p:nvPr/>
        </p:nvSpPr>
        <p:spPr>
          <a:xfrm>
            <a:off x="1345458" y="5822104"/>
            <a:ext cx="2097798" cy="645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Metin TUNCER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Araş. Gör.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32">
            <a:extLst>
              <a:ext uri="{FF2B5EF4-FFF2-40B4-BE49-F238E27FC236}">
                <a16:creationId xmlns:a16="http://schemas.microsoft.com/office/drawing/2014/main" id="{7EA013E3-3480-D6DB-01F9-64400224F906}"/>
              </a:ext>
            </a:extLst>
          </p:cNvPr>
          <p:cNvSpPr/>
          <p:nvPr/>
        </p:nvSpPr>
        <p:spPr>
          <a:xfrm>
            <a:off x="3442904" y="5793087"/>
            <a:ext cx="2342759" cy="63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 Malzemeleri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D6051D17-5243-A190-C546-571FB2B73EB0}"/>
              </a:ext>
            </a:extLst>
          </p:cNvPr>
          <p:cNvSpPr/>
          <p:nvPr/>
        </p:nvSpPr>
        <p:spPr>
          <a:xfrm>
            <a:off x="649680" y="5795962"/>
            <a:ext cx="10767012" cy="64916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0" name="Image 0" descr="/home/claude/work/docx_unpacked/word/media/image9.jpeg">
            <a:extLst>
              <a:ext uri="{FF2B5EF4-FFF2-40B4-BE49-F238E27FC236}">
                <a16:creationId xmlns:a16="http://schemas.microsoft.com/office/drawing/2014/main" id="{B623AAAD-6810-7FC5-EFF4-C490B736FE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499" y="3256475"/>
            <a:ext cx="566928" cy="566928"/>
          </a:xfrm>
          <a:prstGeom prst="ellipse">
            <a:avLst/>
          </a:prstGeom>
        </p:spPr>
      </p:pic>
      <p:sp>
        <p:nvSpPr>
          <p:cNvPr id="34" name="Text 13">
            <a:extLst>
              <a:ext uri="{FF2B5EF4-FFF2-40B4-BE49-F238E27FC236}">
                <a16:creationId xmlns:a16="http://schemas.microsoft.com/office/drawing/2014/main" id="{A5D12185-14CA-56CF-CFA2-7998A7198A04}"/>
              </a:ext>
            </a:extLst>
          </p:cNvPr>
          <p:cNvSpPr/>
          <p:nvPr/>
        </p:nvSpPr>
        <p:spPr>
          <a:xfrm>
            <a:off x="1418165" y="3204823"/>
            <a:ext cx="2098488" cy="639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Fuad ABUTAHA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 (Bşk. Yrd.)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922A6A80-4C67-6810-BE01-15B17A0351D4}"/>
              </a:ext>
            </a:extLst>
          </p:cNvPr>
          <p:cNvSpPr/>
          <p:nvPr/>
        </p:nvSpPr>
        <p:spPr>
          <a:xfrm>
            <a:off x="3441036" y="3196485"/>
            <a:ext cx="2442059" cy="624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 Malzemeleri; Proje Yönetimi; Yapım Teknolojileri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7" descr="/home/claude/work/docx_unpacked/word/media/image7.jpeg">
            <a:extLst>
              <a:ext uri="{FF2B5EF4-FFF2-40B4-BE49-F238E27FC236}">
                <a16:creationId xmlns:a16="http://schemas.microsoft.com/office/drawing/2014/main" id="{BDC09870-F011-0639-B35F-429CD4C384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0276" y="1942608"/>
            <a:ext cx="566928" cy="566928"/>
          </a:xfrm>
          <a:prstGeom prst="ellipse">
            <a:avLst/>
          </a:prstGeom>
        </p:spPr>
      </p:pic>
      <p:sp>
        <p:nvSpPr>
          <p:cNvPr id="43" name="Text 40">
            <a:extLst>
              <a:ext uri="{FF2B5EF4-FFF2-40B4-BE49-F238E27FC236}">
                <a16:creationId xmlns:a16="http://schemas.microsoft.com/office/drawing/2014/main" id="{6C3D11BC-627D-BE73-6CEF-EC0CE072158C}"/>
              </a:ext>
            </a:extLst>
          </p:cNvPr>
          <p:cNvSpPr/>
          <p:nvPr/>
        </p:nvSpPr>
        <p:spPr>
          <a:xfrm>
            <a:off x="6760943" y="1915037"/>
            <a:ext cx="2098488" cy="665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Ali DANANDEH MEHR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Prof. Dr.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41">
            <a:extLst>
              <a:ext uri="{FF2B5EF4-FFF2-40B4-BE49-F238E27FC236}">
                <a16:creationId xmlns:a16="http://schemas.microsoft.com/office/drawing/2014/main" id="{B36C6203-6C58-9B46-650C-862E20162AEC}"/>
              </a:ext>
            </a:extLst>
          </p:cNvPr>
          <p:cNvSpPr/>
          <p:nvPr/>
        </p:nvSpPr>
        <p:spPr>
          <a:xfrm>
            <a:off x="8844194" y="1918448"/>
            <a:ext cx="2442059" cy="622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Hidroloji; Hidromekanik; Akışkanlar Mekaniği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8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C1559763-6FBF-3238-6264-9AA8BAF2AE59}"/>
              </a:ext>
            </a:extLst>
          </p:cNvPr>
          <p:cNvSpPr/>
          <p:nvPr/>
        </p:nvSpPr>
        <p:spPr>
          <a:xfrm>
            <a:off x="640232" y="769059"/>
            <a:ext cx="11138684" cy="761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Komisyonlar ve Danışma Kurulu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029631B-ECA5-1862-0F24-85C678AF2477}"/>
              </a:ext>
            </a:extLst>
          </p:cNvPr>
          <p:cNvSpPr/>
          <p:nvPr/>
        </p:nvSpPr>
        <p:spPr>
          <a:xfrm>
            <a:off x="640232" y="1354275"/>
            <a:ext cx="11138684" cy="417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Bölüm</a:t>
            </a:r>
            <a:r>
              <a:rPr lang="en-US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yönetim</a:t>
            </a:r>
            <a:r>
              <a:rPr lang="tr-TR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</a:t>
            </a:r>
            <a:r>
              <a:rPr lang="en-US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ve sektör iş birliği yapısı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Shape 2">
            <a:extLst>
              <a:ext uri="{FF2B5EF4-FFF2-40B4-BE49-F238E27FC236}">
                <a16:creationId xmlns:a16="http://schemas.microsoft.com/office/drawing/2014/main" id="{1DAB0C40-D6F6-B294-1F82-CCE1283FFE90}"/>
              </a:ext>
            </a:extLst>
          </p:cNvPr>
          <p:cNvSpPr/>
          <p:nvPr/>
        </p:nvSpPr>
        <p:spPr>
          <a:xfrm>
            <a:off x="640232" y="1884146"/>
            <a:ext cx="3466490" cy="2331720"/>
          </a:xfrm>
          <a:prstGeom prst="roundRect">
            <a:avLst>
              <a:gd name="adj" fmla="val 3137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Shape 3">
            <a:extLst>
              <a:ext uri="{FF2B5EF4-FFF2-40B4-BE49-F238E27FC236}">
                <a16:creationId xmlns:a16="http://schemas.microsoft.com/office/drawing/2014/main" id="{95F2E260-F6D6-BCD2-35CA-285C0721D786}"/>
              </a:ext>
            </a:extLst>
          </p:cNvPr>
          <p:cNvSpPr/>
          <p:nvPr/>
        </p:nvSpPr>
        <p:spPr>
          <a:xfrm>
            <a:off x="841400" y="2085314"/>
            <a:ext cx="457200" cy="45720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Image 0" descr="/home/claude/work/icons_src/flask.png">
            <a:extLst>
              <a:ext uri="{FF2B5EF4-FFF2-40B4-BE49-F238E27FC236}">
                <a16:creationId xmlns:a16="http://schemas.microsoft.com/office/drawing/2014/main" id="{A60BAB1D-D431-83E5-D980-AED1EBED6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408" y="2149322"/>
            <a:ext cx="329184" cy="329184"/>
          </a:xfrm>
          <a:prstGeom prst="rect">
            <a:avLst/>
          </a:prstGeom>
        </p:spPr>
      </p:pic>
      <p:sp>
        <p:nvSpPr>
          <p:cNvPr id="97" name="Text 4">
            <a:extLst>
              <a:ext uri="{FF2B5EF4-FFF2-40B4-BE49-F238E27FC236}">
                <a16:creationId xmlns:a16="http://schemas.microsoft.com/office/drawing/2014/main" id="{3E0974DE-4369-D1A9-4815-4809B8BF41A8}"/>
              </a:ext>
            </a:extLst>
          </p:cNvPr>
          <p:cNvSpPr/>
          <p:nvPr/>
        </p:nvSpPr>
        <p:spPr>
          <a:xfrm>
            <a:off x="1417472" y="2149322"/>
            <a:ext cx="250637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Araştırma, Geliştirme ve Kalite Komisyonu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Shape 5">
            <a:extLst>
              <a:ext uri="{FF2B5EF4-FFF2-40B4-BE49-F238E27FC236}">
                <a16:creationId xmlns:a16="http://schemas.microsoft.com/office/drawing/2014/main" id="{A564E84D-99F8-C727-D0C0-5BE6DB11290B}"/>
              </a:ext>
            </a:extLst>
          </p:cNvPr>
          <p:cNvSpPr/>
          <p:nvPr/>
        </p:nvSpPr>
        <p:spPr>
          <a:xfrm>
            <a:off x="859688" y="297837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 6">
            <a:extLst>
              <a:ext uri="{FF2B5EF4-FFF2-40B4-BE49-F238E27FC236}">
                <a16:creationId xmlns:a16="http://schemas.microsoft.com/office/drawing/2014/main" id="{3BCBEBD1-BE0C-2B6A-2026-E35B1BD86EDE}"/>
              </a:ext>
            </a:extLst>
          </p:cNvPr>
          <p:cNvSpPr/>
          <p:nvPr/>
        </p:nvSpPr>
        <p:spPr>
          <a:xfrm>
            <a:off x="1024280" y="2798546"/>
            <a:ext cx="287213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 Emre DEMİR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hape 7">
            <a:extLst>
              <a:ext uri="{FF2B5EF4-FFF2-40B4-BE49-F238E27FC236}">
                <a16:creationId xmlns:a16="http://schemas.microsoft.com/office/drawing/2014/main" id="{9833CB26-536A-4D49-5378-3A8164AA4C0F}"/>
              </a:ext>
            </a:extLst>
          </p:cNvPr>
          <p:cNvSpPr/>
          <p:nvPr/>
        </p:nvSpPr>
        <p:spPr>
          <a:xfrm>
            <a:off x="859688" y="342033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 8">
            <a:extLst>
              <a:ext uri="{FF2B5EF4-FFF2-40B4-BE49-F238E27FC236}">
                <a16:creationId xmlns:a16="http://schemas.microsoft.com/office/drawing/2014/main" id="{5C90A579-C659-3FEB-9CF8-8D5F8E2ADE21}"/>
              </a:ext>
            </a:extLst>
          </p:cNvPr>
          <p:cNvSpPr/>
          <p:nvPr/>
        </p:nvSpPr>
        <p:spPr>
          <a:xfrm>
            <a:off x="1024280" y="3240506"/>
            <a:ext cx="287213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 Abdurrahman MOHAMMED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Shape 9">
            <a:extLst>
              <a:ext uri="{FF2B5EF4-FFF2-40B4-BE49-F238E27FC236}">
                <a16:creationId xmlns:a16="http://schemas.microsoft.com/office/drawing/2014/main" id="{0C2700F8-5711-6461-5DF8-55EBCE58C6A5}"/>
              </a:ext>
            </a:extLst>
          </p:cNvPr>
          <p:cNvSpPr/>
          <p:nvPr/>
        </p:nvSpPr>
        <p:spPr>
          <a:xfrm>
            <a:off x="859688" y="386229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 10">
            <a:extLst>
              <a:ext uri="{FF2B5EF4-FFF2-40B4-BE49-F238E27FC236}">
                <a16:creationId xmlns:a16="http://schemas.microsoft.com/office/drawing/2014/main" id="{EA4BEFCC-07CA-10B7-5415-D7F1038914EA}"/>
              </a:ext>
            </a:extLst>
          </p:cNvPr>
          <p:cNvSpPr/>
          <p:nvPr/>
        </p:nvSpPr>
        <p:spPr>
          <a:xfrm>
            <a:off x="1024280" y="3682466"/>
            <a:ext cx="287213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Arş. Gör. Metin TUNCER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Shape 11">
            <a:extLst>
              <a:ext uri="{FF2B5EF4-FFF2-40B4-BE49-F238E27FC236}">
                <a16:creationId xmlns:a16="http://schemas.microsoft.com/office/drawing/2014/main" id="{CC762727-4CA1-38C6-D1F4-128B7A47C72D}"/>
              </a:ext>
            </a:extLst>
          </p:cNvPr>
          <p:cNvSpPr/>
          <p:nvPr/>
        </p:nvSpPr>
        <p:spPr>
          <a:xfrm>
            <a:off x="4362754" y="1884146"/>
            <a:ext cx="3466490" cy="2331720"/>
          </a:xfrm>
          <a:prstGeom prst="roundRect">
            <a:avLst>
              <a:gd name="adj" fmla="val 3137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Shape 12">
            <a:extLst>
              <a:ext uri="{FF2B5EF4-FFF2-40B4-BE49-F238E27FC236}">
                <a16:creationId xmlns:a16="http://schemas.microsoft.com/office/drawing/2014/main" id="{869F5656-8A1D-CFC0-1FC0-33D7F76A68E3}"/>
              </a:ext>
            </a:extLst>
          </p:cNvPr>
          <p:cNvSpPr/>
          <p:nvPr/>
        </p:nvSpPr>
        <p:spPr>
          <a:xfrm>
            <a:off x="4563922" y="2085314"/>
            <a:ext cx="457200" cy="45720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5" name="Image 1" descr="/home/claude/work/icons_src/teach.png">
            <a:extLst>
              <a:ext uri="{FF2B5EF4-FFF2-40B4-BE49-F238E27FC236}">
                <a16:creationId xmlns:a16="http://schemas.microsoft.com/office/drawing/2014/main" id="{C6432A12-CF63-E176-B174-45F902048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930" y="2149322"/>
            <a:ext cx="329184" cy="329184"/>
          </a:xfrm>
          <a:prstGeom prst="rect">
            <a:avLst/>
          </a:prstGeom>
        </p:spPr>
      </p:pic>
      <p:sp>
        <p:nvSpPr>
          <p:cNvPr id="117" name="Text 13">
            <a:extLst>
              <a:ext uri="{FF2B5EF4-FFF2-40B4-BE49-F238E27FC236}">
                <a16:creationId xmlns:a16="http://schemas.microsoft.com/office/drawing/2014/main" id="{FE518EF9-155B-1E62-64E4-98FF1F645023}"/>
              </a:ext>
            </a:extLst>
          </p:cNvPr>
          <p:cNvSpPr/>
          <p:nvPr/>
        </p:nvSpPr>
        <p:spPr>
          <a:xfrm>
            <a:off x="5139994" y="2149322"/>
            <a:ext cx="250637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Eğitim-Öğretim Komisyonu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Shape 14">
            <a:extLst>
              <a:ext uri="{FF2B5EF4-FFF2-40B4-BE49-F238E27FC236}">
                <a16:creationId xmlns:a16="http://schemas.microsoft.com/office/drawing/2014/main" id="{FFD198BC-02C4-AD87-08EB-3864B7FAE0A5}"/>
              </a:ext>
            </a:extLst>
          </p:cNvPr>
          <p:cNvSpPr/>
          <p:nvPr/>
        </p:nvSpPr>
        <p:spPr>
          <a:xfrm>
            <a:off x="4582210" y="2889986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 15">
            <a:extLst>
              <a:ext uri="{FF2B5EF4-FFF2-40B4-BE49-F238E27FC236}">
                <a16:creationId xmlns:a16="http://schemas.microsoft.com/office/drawing/2014/main" id="{9DC933FC-22C6-865B-46A3-FB0EE4198009}"/>
              </a:ext>
            </a:extLst>
          </p:cNvPr>
          <p:cNvSpPr/>
          <p:nvPr/>
        </p:nvSpPr>
        <p:spPr>
          <a:xfrm>
            <a:off x="4746802" y="2798546"/>
            <a:ext cx="28721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Prof. Dr. Necati AĞIRALİOĞLU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Shape 16">
            <a:extLst>
              <a:ext uri="{FF2B5EF4-FFF2-40B4-BE49-F238E27FC236}">
                <a16:creationId xmlns:a16="http://schemas.microsoft.com/office/drawing/2014/main" id="{9089D85B-EB06-8527-2912-6021455D582C}"/>
              </a:ext>
            </a:extLst>
          </p:cNvPr>
          <p:cNvSpPr/>
          <p:nvPr/>
        </p:nvSpPr>
        <p:spPr>
          <a:xfrm>
            <a:off x="4582210" y="3155162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 17">
            <a:extLst>
              <a:ext uri="{FF2B5EF4-FFF2-40B4-BE49-F238E27FC236}">
                <a16:creationId xmlns:a16="http://schemas.microsoft.com/office/drawing/2014/main" id="{6662D270-2BC8-BA04-388E-963F2940CB44}"/>
              </a:ext>
            </a:extLst>
          </p:cNvPr>
          <p:cNvSpPr/>
          <p:nvPr/>
        </p:nvSpPr>
        <p:spPr>
          <a:xfrm>
            <a:off x="4746802" y="3063722"/>
            <a:ext cx="28721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 Fuad ABUTAHA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Shape 18">
            <a:extLst>
              <a:ext uri="{FF2B5EF4-FFF2-40B4-BE49-F238E27FC236}">
                <a16:creationId xmlns:a16="http://schemas.microsoft.com/office/drawing/2014/main" id="{2F4A902C-3689-281F-8AE3-B6E18201203D}"/>
              </a:ext>
            </a:extLst>
          </p:cNvPr>
          <p:cNvSpPr/>
          <p:nvPr/>
        </p:nvSpPr>
        <p:spPr>
          <a:xfrm>
            <a:off x="4582210" y="342033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 19">
            <a:extLst>
              <a:ext uri="{FF2B5EF4-FFF2-40B4-BE49-F238E27FC236}">
                <a16:creationId xmlns:a16="http://schemas.microsoft.com/office/drawing/2014/main" id="{87E5FA49-20D5-ACEC-6796-A8B061B909AC}"/>
              </a:ext>
            </a:extLst>
          </p:cNvPr>
          <p:cNvSpPr/>
          <p:nvPr/>
        </p:nvSpPr>
        <p:spPr>
          <a:xfrm>
            <a:off x="4746802" y="3328898"/>
            <a:ext cx="28721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Prof. Dr. Ali DANANDEH MEHR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20">
            <a:extLst>
              <a:ext uri="{FF2B5EF4-FFF2-40B4-BE49-F238E27FC236}">
                <a16:creationId xmlns:a16="http://schemas.microsoft.com/office/drawing/2014/main" id="{8710BF89-1E5D-B92F-D58A-7176F03D1224}"/>
              </a:ext>
            </a:extLst>
          </p:cNvPr>
          <p:cNvSpPr/>
          <p:nvPr/>
        </p:nvSpPr>
        <p:spPr>
          <a:xfrm>
            <a:off x="4582210" y="3685514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 21">
            <a:extLst>
              <a:ext uri="{FF2B5EF4-FFF2-40B4-BE49-F238E27FC236}">
                <a16:creationId xmlns:a16="http://schemas.microsoft.com/office/drawing/2014/main" id="{458F9819-6388-D217-DDF7-D397AD44A77A}"/>
              </a:ext>
            </a:extLst>
          </p:cNvPr>
          <p:cNvSpPr/>
          <p:nvPr/>
        </p:nvSpPr>
        <p:spPr>
          <a:xfrm>
            <a:off x="4746802" y="3594074"/>
            <a:ext cx="28721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Arş. Gör. Onur ALTAY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Shape 22">
            <a:extLst>
              <a:ext uri="{FF2B5EF4-FFF2-40B4-BE49-F238E27FC236}">
                <a16:creationId xmlns:a16="http://schemas.microsoft.com/office/drawing/2014/main" id="{24DF84CB-4D71-8BD0-D487-2BD84158434A}"/>
              </a:ext>
            </a:extLst>
          </p:cNvPr>
          <p:cNvSpPr/>
          <p:nvPr/>
        </p:nvSpPr>
        <p:spPr>
          <a:xfrm>
            <a:off x="4582210" y="3950690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 23">
            <a:extLst>
              <a:ext uri="{FF2B5EF4-FFF2-40B4-BE49-F238E27FC236}">
                <a16:creationId xmlns:a16="http://schemas.microsoft.com/office/drawing/2014/main" id="{E5C5417C-E493-E3B3-0C2A-BE6C9036AB6B}"/>
              </a:ext>
            </a:extLst>
          </p:cNvPr>
          <p:cNvSpPr/>
          <p:nvPr/>
        </p:nvSpPr>
        <p:spPr>
          <a:xfrm>
            <a:off x="4746802" y="3859250"/>
            <a:ext cx="28721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Arş. Gör. Halid AKDEMİR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ape 24">
            <a:extLst>
              <a:ext uri="{FF2B5EF4-FFF2-40B4-BE49-F238E27FC236}">
                <a16:creationId xmlns:a16="http://schemas.microsoft.com/office/drawing/2014/main" id="{DB619C33-E672-B858-2025-328038FCB884}"/>
              </a:ext>
            </a:extLst>
          </p:cNvPr>
          <p:cNvSpPr/>
          <p:nvPr/>
        </p:nvSpPr>
        <p:spPr>
          <a:xfrm>
            <a:off x="8085277" y="1884146"/>
            <a:ext cx="3466490" cy="2331720"/>
          </a:xfrm>
          <a:prstGeom prst="roundRect">
            <a:avLst>
              <a:gd name="adj" fmla="val 3137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Shape 25">
            <a:extLst>
              <a:ext uri="{FF2B5EF4-FFF2-40B4-BE49-F238E27FC236}">
                <a16:creationId xmlns:a16="http://schemas.microsoft.com/office/drawing/2014/main" id="{99452BB4-A340-8660-9131-33936CB4314C}"/>
              </a:ext>
            </a:extLst>
          </p:cNvPr>
          <p:cNvSpPr/>
          <p:nvPr/>
        </p:nvSpPr>
        <p:spPr>
          <a:xfrm>
            <a:off x="8286445" y="2085314"/>
            <a:ext cx="457200" cy="45720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Image 2" descr="/home/claude/work/icons_src/briefcase.png">
            <a:extLst>
              <a:ext uri="{FF2B5EF4-FFF2-40B4-BE49-F238E27FC236}">
                <a16:creationId xmlns:a16="http://schemas.microsoft.com/office/drawing/2014/main" id="{32ADCF0C-762B-E887-536F-5110AF3E4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453" y="2149322"/>
            <a:ext cx="329184" cy="329184"/>
          </a:xfrm>
          <a:prstGeom prst="rect">
            <a:avLst/>
          </a:prstGeom>
        </p:spPr>
      </p:pic>
      <p:sp>
        <p:nvSpPr>
          <p:cNvPr id="145" name="Text 26">
            <a:extLst>
              <a:ext uri="{FF2B5EF4-FFF2-40B4-BE49-F238E27FC236}">
                <a16:creationId xmlns:a16="http://schemas.microsoft.com/office/drawing/2014/main" id="{245AA6D8-9968-7F97-DF21-EFFDE2A582F1}"/>
              </a:ext>
            </a:extLst>
          </p:cNvPr>
          <p:cNvSpPr/>
          <p:nvPr/>
        </p:nvSpPr>
        <p:spPr>
          <a:xfrm>
            <a:off x="8862517" y="2149322"/>
            <a:ext cx="250637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Kariyer Planlama, Toplumsal Katkı ve Tanıtım Komisyonu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Shape 27">
            <a:extLst>
              <a:ext uri="{FF2B5EF4-FFF2-40B4-BE49-F238E27FC236}">
                <a16:creationId xmlns:a16="http://schemas.microsoft.com/office/drawing/2014/main" id="{720AA39D-8227-D4D2-74EC-2345ED30B470}"/>
              </a:ext>
            </a:extLst>
          </p:cNvPr>
          <p:cNvSpPr/>
          <p:nvPr/>
        </p:nvSpPr>
        <p:spPr>
          <a:xfrm>
            <a:off x="8304733" y="297837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 28">
            <a:extLst>
              <a:ext uri="{FF2B5EF4-FFF2-40B4-BE49-F238E27FC236}">
                <a16:creationId xmlns:a16="http://schemas.microsoft.com/office/drawing/2014/main" id="{9BF95B51-05AF-3F65-79C2-70DBBB4A2A4C}"/>
              </a:ext>
            </a:extLst>
          </p:cNvPr>
          <p:cNvSpPr/>
          <p:nvPr/>
        </p:nvSpPr>
        <p:spPr>
          <a:xfrm>
            <a:off x="8469325" y="2798546"/>
            <a:ext cx="287213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 Hamid FARROKH GHATTE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Shape 29">
            <a:extLst>
              <a:ext uri="{FF2B5EF4-FFF2-40B4-BE49-F238E27FC236}">
                <a16:creationId xmlns:a16="http://schemas.microsoft.com/office/drawing/2014/main" id="{167095B2-8BE4-3702-F949-8A1BCB692026}"/>
              </a:ext>
            </a:extLst>
          </p:cNvPr>
          <p:cNvSpPr/>
          <p:nvPr/>
        </p:nvSpPr>
        <p:spPr>
          <a:xfrm>
            <a:off x="8304733" y="342033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 30">
            <a:extLst>
              <a:ext uri="{FF2B5EF4-FFF2-40B4-BE49-F238E27FC236}">
                <a16:creationId xmlns:a16="http://schemas.microsoft.com/office/drawing/2014/main" id="{466377D8-9A70-02B4-DBF1-82AB33D79F43}"/>
              </a:ext>
            </a:extLst>
          </p:cNvPr>
          <p:cNvSpPr/>
          <p:nvPr/>
        </p:nvSpPr>
        <p:spPr>
          <a:xfrm>
            <a:off x="8469325" y="3240506"/>
            <a:ext cx="287213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Dr. Öğr. Üyesi Kazım Burç CİVELEK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Shape 31">
            <a:extLst>
              <a:ext uri="{FF2B5EF4-FFF2-40B4-BE49-F238E27FC236}">
                <a16:creationId xmlns:a16="http://schemas.microsoft.com/office/drawing/2014/main" id="{015A222E-535C-B0E3-3510-9DEB0F5E64BD}"/>
              </a:ext>
            </a:extLst>
          </p:cNvPr>
          <p:cNvSpPr/>
          <p:nvPr/>
        </p:nvSpPr>
        <p:spPr>
          <a:xfrm>
            <a:off x="8304733" y="3862298"/>
            <a:ext cx="82296" cy="8229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Text 32">
            <a:extLst>
              <a:ext uri="{FF2B5EF4-FFF2-40B4-BE49-F238E27FC236}">
                <a16:creationId xmlns:a16="http://schemas.microsoft.com/office/drawing/2014/main" id="{A4A509C9-A9BE-DE78-3E7D-1C4156CACB70}"/>
              </a:ext>
            </a:extLst>
          </p:cNvPr>
          <p:cNvSpPr/>
          <p:nvPr/>
        </p:nvSpPr>
        <p:spPr>
          <a:xfrm>
            <a:off x="8469325" y="3682466"/>
            <a:ext cx="287213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Arş. Gör. Metin TUNCER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Shape 33">
            <a:extLst>
              <a:ext uri="{FF2B5EF4-FFF2-40B4-BE49-F238E27FC236}">
                <a16:creationId xmlns:a16="http://schemas.microsoft.com/office/drawing/2014/main" id="{68901F02-FB84-BA98-E6DE-4845FCDF789D}"/>
              </a:ext>
            </a:extLst>
          </p:cNvPr>
          <p:cNvSpPr/>
          <p:nvPr/>
        </p:nvSpPr>
        <p:spPr>
          <a:xfrm>
            <a:off x="640232" y="4471898"/>
            <a:ext cx="10911535" cy="1417320"/>
          </a:xfrm>
          <a:prstGeom prst="roundRect">
            <a:avLst>
              <a:gd name="adj" fmla="val 5161"/>
            </a:avLst>
          </a:prstGeom>
          <a:solidFill>
            <a:srgbClr val="08294E"/>
          </a:solidFill>
          <a:ln w="12700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4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Shape 34">
            <a:extLst>
              <a:ext uri="{FF2B5EF4-FFF2-40B4-BE49-F238E27FC236}">
                <a16:creationId xmlns:a16="http://schemas.microsoft.com/office/drawing/2014/main" id="{7A0BAA85-6CEA-1AC9-D486-287FA057B727}"/>
              </a:ext>
            </a:extLst>
          </p:cNvPr>
          <p:cNvSpPr/>
          <p:nvPr/>
        </p:nvSpPr>
        <p:spPr>
          <a:xfrm>
            <a:off x="914552" y="4860518"/>
            <a:ext cx="640080" cy="64008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Image 3" descr="/home/claude/work/icons_src/handshake.png">
            <a:extLst>
              <a:ext uri="{FF2B5EF4-FFF2-40B4-BE49-F238E27FC236}">
                <a16:creationId xmlns:a16="http://schemas.microsoft.com/office/drawing/2014/main" id="{B9E9404B-9102-712B-2413-9192431F6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163" y="4950129"/>
            <a:ext cx="460858" cy="460858"/>
          </a:xfrm>
          <a:prstGeom prst="rect">
            <a:avLst/>
          </a:prstGeom>
        </p:spPr>
      </p:pic>
      <p:sp>
        <p:nvSpPr>
          <p:cNvPr id="165" name="Text 35">
            <a:extLst>
              <a:ext uri="{FF2B5EF4-FFF2-40B4-BE49-F238E27FC236}">
                <a16:creationId xmlns:a16="http://schemas.microsoft.com/office/drawing/2014/main" id="{C189472E-7F69-96B4-80CA-10BCD85164C0}"/>
              </a:ext>
            </a:extLst>
          </p:cNvPr>
          <p:cNvSpPr/>
          <p:nvPr/>
        </p:nvSpPr>
        <p:spPr>
          <a:xfrm>
            <a:off x="1783232" y="467306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Dış Danışma Kurulu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 36">
            <a:extLst>
              <a:ext uri="{FF2B5EF4-FFF2-40B4-BE49-F238E27FC236}">
                <a16:creationId xmlns:a16="http://schemas.microsoft.com/office/drawing/2014/main" id="{8C2A9E43-123C-0E31-EB7E-0E938F938C79}"/>
              </a:ext>
            </a:extLst>
          </p:cNvPr>
          <p:cNvSpPr/>
          <p:nvPr/>
        </p:nvSpPr>
        <p:spPr>
          <a:xfrm>
            <a:off x="1783232" y="503882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FB6C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Sektör temsilcileriyle bölüm arasındaki köprü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Text 37">
            <a:extLst>
              <a:ext uri="{FF2B5EF4-FFF2-40B4-BE49-F238E27FC236}">
                <a16:creationId xmlns:a16="http://schemas.microsoft.com/office/drawing/2014/main" id="{5D9F5480-48A7-024C-6BAB-34A4D354939B}"/>
              </a:ext>
            </a:extLst>
          </p:cNvPr>
          <p:cNvSpPr/>
          <p:nvPr/>
        </p:nvSpPr>
        <p:spPr>
          <a:xfrm>
            <a:off x="5075072" y="4764506"/>
            <a:ext cx="31011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Turgut Yalçın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9FB6C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SUR AŞ Turizm Sanayi ve Ticaret A.Ş.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Text 38">
            <a:extLst>
              <a:ext uri="{FF2B5EF4-FFF2-40B4-BE49-F238E27FC236}">
                <a16:creationId xmlns:a16="http://schemas.microsoft.com/office/drawing/2014/main" id="{0D9142F0-E732-29F3-23A0-60730391A0C9}"/>
              </a:ext>
            </a:extLst>
          </p:cNvPr>
          <p:cNvSpPr/>
          <p:nvPr/>
        </p:nvSpPr>
        <p:spPr>
          <a:xfrm>
            <a:off x="8450580" y="4764506"/>
            <a:ext cx="31011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Ekrem Bakır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9FB6C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Vektör Proje Mim. Müh. Dan. İnş. ve San. Ltd. Şti.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902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D5354DAD-33AE-494C-1EEB-24F52912F5A7}"/>
              </a:ext>
            </a:extLst>
          </p:cNvPr>
          <p:cNvSpPr/>
          <p:nvPr/>
        </p:nvSpPr>
        <p:spPr>
          <a:xfrm>
            <a:off x="655320" y="70890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Erasmus ve Uluslararası Hareketlilik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505B2CA-88C8-98EF-5904-0B14390E89C8}"/>
              </a:ext>
            </a:extLst>
          </p:cNvPr>
          <p:cNvSpPr/>
          <p:nvPr/>
        </p:nvSpPr>
        <p:spPr>
          <a:xfrm>
            <a:off x="673608" y="134898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Uluslararası İlişkiler Ofisi (IRO) koordinasyonunda yürütülmektedir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25201E01-4E08-0D3E-48FB-7660ED5FC359}"/>
              </a:ext>
            </a:extLst>
          </p:cNvPr>
          <p:cNvSpPr/>
          <p:nvPr/>
        </p:nvSpPr>
        <p:spPr>
          <a:xfrm>
            <a:off x="838200" y="2016492"/>
            <a:ext cx="1691640" cy="1234440"/>
          </a:xfrm>
          <a:prstGeom prst="roundRect">
            <a:avLst>
              <a:gd name="adj" fmla="val 8889"/>
            </a:avLst>
          </a:prstGeom>
          <a:solidFill>
            <a:srgbClr val="08294E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A545AA48-269D-182B-9392-7B04E6763745}"/>
              </a:ext>
            </a:extLst>
          </p:cNvPr>
          <p:cNvSpPr/>
          <p:nvPr/>
        </p:nvSpPr>
        <p:spPr>
          <a:xfrm>
            <a:off x="838200" y="2135364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8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AF804EBA-62A4-FD15-D752-1CEA1AD52362}"/>
              </a:ext>
            </a:extLst>
          </p:cNvPr>
          <p:cNvSpPr/>
          <p:nvPr/>
        </p:nvSpPr>
        <p:spPr>
          <a:xfrm>
            <a:off x="929640" y="2684004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Ülke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64925DCB-F0A2-2E3B-8EE6-8F9BDDC67455}"/>
              </a:ext>
            </a:extLst>
          </p:cNvPr>
          <p:cNvSpPr/>
          <p:nvPr/>
        </p:nvSpPr>
        <p:spPr>
          <a:xfrm>
            <a:off x="2712720" y="2016492"/>
            <a:ext cx="1691640" cy="1234440"/>
          </a:xfrm>
          <a:prstGeom prst="roundRect">
            <a:avLst>
              <a:gd name="adj" fmla="val 8889"/>
            </a:avLst>
          </a:prstGeom>
          <a:solidFill>
            <a:srgbClr val="08294E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A87104C7-BCB7-464A-D145-38CC4325153D}"/>
              </a:ext>
            </a:extLst>
          </p:cNvPr>
          <p:cNvSpPr/>
          <p:nvPr/>
        </p:nvSpPr>
        <p:spPr>
          <a:xfrm>
            <a:off x="2712720" y="2135364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EF61EF57-6BDC-2551-4423-956329BB08AB}"/>
              </a:ext>
            </a:extLst>
          </p:cNvPr>
          <p:cNvSpPr/>
          <p:nvPr/>
        </p:nvSpPr>
        <p:spPr>
          <a:xfrm>
            <a:off x="2804160" y="2684004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Ortak Üniversite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AEE8C744-1873-A3F4-3917-1E7AA669E41B}"/>
              </a:ext>
            </a:extLst>
          </p:cNvPr>
          <p:cNvSpPr/>
          <p:nvPr/>
        </p:nvSpPr>
        <p:spPr>
          <a:xfrm>
            <a:off x="4587240" y="2016492"/>
            <a:ext cx="1691640" cy="1234440"/>
          </a:xfrm>
          <a:prstGeom prst="roundRect">
            <a:avLst>
              <a:gd name="adj" fmla="val 8889"/>
            </a:avLst>
          </a:prstGeom>
          <a:solidFill>
            <a:srgbClr val="08294E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ECC3662-EEA6-03E7-00FB-AE3B1F5D510A}"/>
              </a:ext>
            </a:extLst>
          </p:cNvPr>
          <p:cNvSpPr/>
          <p:nvPr/>
        </p:nvSpPr>
        <p:spPr>
          <a:xfrm>
            <a:off x="4587240" y="2135364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7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591AACF2-2CAB-0ACB-611E-31D218D8D3B9}"/>
              </a:ext>
            </a:extLst>
          </p:cNvPr>
          <p:cNvSpPr/>
          <p:nvPr/>
        </p:nvSpPr>
        <p:spPr>
          <a:xfrm>
            <a:off x="4678680" y="2684004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Son 5 yılda giden öğrenci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1C320576-6DF9-F4A1-0D11-52690CF4C515}"/>
              </a:ext>
            </a:extLst>
          </p:cNvPr>
          <p:cNvSpPr/>
          <p:nvPr/>
        </p:nvSpPr>
        <p:spPr>
          <a:xfrm>
            <a:off x="838200" y="352525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İkili Anlaşma Yapılan Ülkeler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016C2CEF-469C-9F85-9D52-9DA728A9C810}"/>
              </a:ext>
            </a:extLst>
          </p:cNvPr>
          <p:cNvSpPr/>
          <p:nvPr/>
        </p:nvSpPr>
        <p:spPr>
          <a:xfrm>
            <a:off x="838200" y="4083036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E46C809A-2B72-0E29-3557-1D53DA55FB76}"/>
              </a:ext>
            </a:extLst>
          </p:cNvPr>
          <p:cNvSpPr/>
          <p:nvPr/>
        </p:nvSpPr>
        <p:spPr>
          <a:xfrm>
            <a:off x="1066800" y="3982452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İtalya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FE295F11-296C-1624-71AF-1F326F61C7EA}"/>
              </a:ext>
            </a:extLst>
          </p:cNvPr>
          <p:cNvSpPr/>
          <p:nvPr/>
        </p:nvSpPr>
        <p:spPr>
          <a:xfrm>
            <a:off x="2438400" y="3982452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164F8DCA-0FBE-2041-4076-6C7D52AC45E0}"/>
              </a:ext>
            </a:extLst>
          </p:cNvPr>
          <p:cNvSpPr/>
          <p:nvPr/>
        </p:nvSpPr>
        <p:spPr>
          <a:xfrm>
            <a:off x="3489960" y="4083036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7A0E1B56-FE56-DB58-4106-6BF9D3CC9E34}"/>
              </a:ext>
            </a:extLst>
          </p:cNvPr>
          <p:cNvSpPr/>
          <p:nvPr/>
        </p:nvSpPr>
        <p:spPr>
          <a:xfrm>
            <a:off x="3718560" y="3982452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Litvanya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D4A61E47-413A-0348-5483-256FA2EBD720}"/>
              </a:ext>
            </a:extLst>
          </p:cNvPr>
          <p:cNvSpPr/>
          <p:nvPr/>
        </p:nvSpPr>
        <p:spPr>
          <a:xfrm>
            <a:off x="5090160" y="3982452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8">
            <a:extLst>
              <a:ext uri="{FF2B5EF4-FFF2-40B4-BE49-F238E27FC236}">
                <a16:creationId xmlns:a16="http://schemas.microsoft.com/office/drawing/2014/main" id="{2C7866D3-E96D-0DA6-48DB-35D59CD92980}"/>
              </a:ext>
            </a:extLst>
          </p:cNvPr>
          <p:cNvSpPr/>
          <p:nvPr/>
        </p:nvSpPr>
        <p:spPr>
          <a:xfrm>
            <a:off x="838200" y="4649964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5724E65B-5E93-F478-D815-43598A0D6381}"/>
              </a:ext>
            </a:extLst>
          </p:cNvPr>
          <p:cNvSpPr/>
          <p:nvPr/>
        </p:nvSpPr>
        <p:spPr>
          <a:xfrm>
            <a:off x="1066800" y="454938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Polonya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BB4392E6-5191-2F4A-456F-6E387DB0CF1C}"/>
              </a:ext>
            </a:extLst>
          </p:cNvPr>
          <p:cNvSpPr/>
          <p:nvPr/>
        </p:nvSpPr>
        <p:spPr>
          <a:xfrm>
            <a:off x="2438400" y="454938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6D10ED98-1D8A-C9F9-F9A5-415AF96C2971}"/>
              </a:ext>
            </a:extLst>
          </p:cNvPr>
          <p:cNvSpPr/>
          <p:nvPr/>
        </p:nvSpPr>
        <p:spPr>
          <a:xfrm>
            <a:off x="3489960" y="4649964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AA34FDD1-35C6-D934-6951-EEE3A712377F}"/>
              </a:ext>
            </a:extLst>
          </p:cNvPr>
          <p:cNvSpPr/>
          <p:nvPr/>
        </p:nvSpPr>
        <p:spPr>
          <a:xfrm>
            <a:off x="3718560" y="454938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Romanya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3">
            <a:extLst>
              <a:ext uri="{FF2B5EF4-FFF2-40B4-BE49-F238E27FC236}">
                <a16:creationId xmlns:a16="http://schemas.microsoft.com/office/drawing/2014/main" id="{2CE090C7-01EE-9826-9D5B-7A9E0292F115}"/>
              </a:ext>
            </a:extLst>
          </p:cNvPr>
          <p:cNvSpPr/>
          <p:nvPr/>
        </p:nvSpPr>
        <p:spPr>
          <a:xfrm>
            <a:off x="5090160" y="454938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4">
            <a:extLst>
              <a:ext uri="{FF2B5EF4-FFF2-40B4-BE49-F238E27FC236}">
                <a16:creationId xmlns:a16="http://schemas.microsoft.com/office/drawing/2014/main" id="{86103284-5C93-B925-C95C-9A475C34C59F}"/>
              </a:ext>
            </a:extLst>
          </p:cNvPr>
          <p:cNvSpPr/>
          <p:nvPr/>
        </p:nvSpPr>
        <p:spPr>
          <a:xfrm>
            <a:off x="838200" y="5216892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FD07325D-BC71-A357-E18E-EF04754A5359}"/>
              </a:ext>
            </a:extLst>
          </p:cNvPr>
          <p:cNvSpPr/>
          <p:nvPr/>
        </p:nvSpPr>
        <p:spPr>
          <a:xfrm>
            <a:off x="1066800" y="5116308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Bulgaristan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26">
            <a:extLst>
              <a:ext uri="{FF2B5EF4-FFF2-40B4-BE49-F238E27FC236}">
                <a16:creationId xmlns:a16="http://schemas.microsoft.com/office/drawing/2014/main" id="{3B00BF7C-45FB-3D3E-8B2E-5883A2A8B8FC}"/>
              </a:ext>
            </a:extLst>
          </p:cNvPr>
          <p:cNvSpPr/>
          <p:nvPr/>
        </p:nvSpPr>
        <p:spPr>
          <a:xfrm>
            <a:off x="2438400" y="51163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27">
            <a:extLst>
              <a:ext uri="{FF2B5EF4-FFF2-40B4-BE49-F238E27FC236}">
                <a16:creationId xmlns:a16="http://schemas.microsoft.com/office/drawing/2014/main" id="{0413337D-5C58-1F86-666A-E1CFB07A01FC}"/>
              </a:ext>
            </a:extLst>
          </p:cNvPr>
          <p:cNvSpPr/>
          <p:nvPr/>
        </p:nvSpPr>
        <p:spPr>
          <a:xfrm>
            <a:off x="3489960" y="5216892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AA8DDEBF-8607-993A-9945-6D602355C1B4}"/>
              </a:ext>
            </a:extLst>
          </p:cNvPr>
          <p:cNvSpPr/>
          <p:nvPr/>
        </p:nvSpPr>
        <p:spPr>
          <a:xfrm>
            <a:off x="3718560" y="5116308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Fransa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29">
            <a:extLst>
              <a:ext uri="{FF2B5EF4-FFF2-40B4-BE49-F238E27FC236}">
                <a16:creationId xmlns:a16="http://schemas.microsoft.com/office/drawing/2014/main" id="{ED8BD45C-90DF-B1D0-95A4-0A8D5D885426}"/>
              </a:ext>
            </a:extLst>
          </p:cNvPr>
          <p:cNvSpPr/>
          <p:nvPr/>
        </p:nvSpPr>
        <p:spPr>
          <a:xfrm>
            <a:off x="5090160" y="51163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30">
            <a:extLst>
              <a:ext uri="{FF2B5EF4-FFF2-40B4-BE49-F238E27FC236}">
                <a16:creationId xmlns:a16="http://schemas.microsoft.com/office/drawing/2014/main" id="{CD6FDCC3-52E3-1CFB-7748-524EF3593CD4}"/>
              </a:ext>
            </a:extLst>
          </p:cNvPr>
          <p:cNvSpPr/>
          <p:nvPr/>
        </p:nvSpPr>
        <p:spPr>
          <a:xfrm>
            <a:off x="838200" y="5783820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31">
            <a:extLst>
              <a:ext uri="{FF2B5EF4-FFF2-40B4-BE49-F238E27FC236}">
                <a16:creationId xmlns:a16="http://schemas.microsoft.com/office/drawing/2014/main" id="{4ACA2000-E99B-79B0-76C2-D06987ED1294}"/>
              </a:ext>
            </a:extLst>
          </p:cNvPr>
          <p:cNvSpPr/>
          <p:nvPr/>
        </p:nvSpPr>
        <p:spPr>
          <a:xfrm>
            <a:off x="1066800" y="5683236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Kuzey Makedonya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 32">
            <a:extLst>
              <a:ext uri="{FF2B5EF4-FFF2-40B4-BE49-F238E27FC236}">
                <a16:creationId xmlns:a16="http://schemas.microsoft.com/office/drawing/2014/main" id="{5BF541A2-D854-60F1-D019-4DBEC36DD806}"/>
              </a:ext>
            </a:extLst>
          </p:cNvPr>
          <p:cNvSpPr/>
          <p:nvPr/>
        </p:nvSpPr>
        <p:spPr>
          <a:xfrm>
            <a:off x="2438400" y="5683236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Shape 33">
            <a:extLst>
              <a:ext uri="{FF2B5EF4-FFF2-40B4-BE49-F238E27FC236}">
                <a16:creationId xmlns:a16="http://schemas.microsoft.com/office/drawing/2014/main" id="{09EA8959-78B3-636A-C912-113C212F8FC4}"/>
              </a:ext>
            </a:extLst>
          </p:cNvPr>
          <p:cNvSpPr/>
          <p:nvPr/>
        </p:nvSpPr>
        <p:spPr>
          <a:xfrm>
            <a:off x="3489960" y="5783820"/>
            <a:ext cx="128016" cy="128016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34">
            <a:extLst>
              <a:ext uri="{FF2B5EF4-FFF2-40B4-BE49-F238E27FC236}">
                <a16:creationId xmlns:a16="http://schemas.microsoft.com/office/drawing/2014/main" id="{19E13264-0131-E56E-0C4B-A07B1DD72D5B}"/>
              </a:ext>
            </a:extLst>
          </p:cNvPr>
          <p:cNvSpPr/>
          <p:nvPr/>
        </p:nvSpPr>
        <p:spPr>
          <a:xfrm>
            <a:off x="3718560" y="5683236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Sırbistan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35">
            <a:extLst>
              <a:ext uri="{FF2B5EF4-FFF2-40B4-BE49-F238E27FC236}">
                <a16:creationId xmlns:a16="http://schemas.microsoft.com/office/drawing/2014/main" id="{3EB48F0D-632D-FD5C-3123-2FD4A7A80809}"/>
              </a:ext>
            </a:extLst>
          </p:cNvPr>
          <p:cNvSpPr/>
          <p:nvPr/>
        </p:nvSpPr>
        <p:spPr>
          <a:xfrm>
            <a:off x="5090160" y="5683236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 üniversite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36">
            <a:extLst>
              <a:ext uri="{FF2B5EF4-FFF2-40B4-BE49-F238E27FC236}">
                <a16:creationId xmlns:a16="http://schemas.microsoft.com/office/drawing/2014/main" id="{D324861F-03EA-B2DB-BC90-7F58B2795343}"/>
              </a:ext>
            </a:extLst>
          </p:cNvPr>
          <p:cNvSpPr/>
          <p:nvPr/>
        </p:nvSpPr>
        <p:spPr>
          <a:xfrm>
            <a:off x="6598920" y="35252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Son 5 Yılda Gerçekleşen Değişimler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9" name="Table 0">
            <a:extLst>
              <a:ext uri="{FF2B5EF4-FFF2-40B4-BE49-F238E27FC236}">
                <a16:creationId xmlns:a16="http://schemas.microsoft.com/office/drawing/2014/main" id="{89EED2D0-C275-1F38-9118-08ADB25E6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776226"/>
              </p:ext>
            </p:extLst>
          </p:nvPr>
        </p:nvGraphicFramePr>
        <p:xfrm>
          <a:off x="6598920" y="3982452"/>
          <a:ext cx="4754880" cy="2112264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Akademik Yıl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29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Giden Öğrenci Hareketliliği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29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8294E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2025-2026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6687C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—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8294E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2024-2025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6687C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1 giden öğrenci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8294E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2023-2024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6687C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—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8294E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2022-2023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6687C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 giden öğrenci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8294E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2021-2022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6687C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 giden öğrenci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8294E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2020-2021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56687C"/>
                          </a:solidFill>
                          <a:latin typeface="Arial" panose="020B0604020202020204" pitchFamily="34" charset="0"/>
                          <a:ea typeface="Calibri" pitchFamily="34" charset="-122"/>
                          <a:cs typeface="Arial" panose="020B0604020202020204" pitchFamily="34" charset="0"/>
                        </a:rPr>
                        <a:t>2 giden öğrenci</a:t>
                      </a:r>
                      <a:endParaRPr lang="en-US" sz="1200" dirty="0"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T="54864" marB="54864" anchor="ctr">
                    <a:lnL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704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3A05278D-08CF-C122-D032-E66395298658}"/>
              </a:ext>
            </a:extLst>
          </p:cNvPr>
          <p:cNvSpPr txBox="1"/>
          <p:nvPr/>
        </p:nvSpPr>
        <p:spPr>
          <a:xfrm>
            <a:off x="687324" y="757989"/>
            <a:ext cx="10817352" cy="789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200" b="1" dirty="0" err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Çift</a:t>
            </a:r>
            <a:r>
              <a:rPr sz="3200" b="1" dirty="0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Anadal </a:t>
            </a:r>
            <a:r>
              <a:rPr sz="3200" b="1" dirty="0" err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3200" b="1" dirty="0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 Dal</a:t>
            </a:r>
          </a:p>
          <a:p>
            <a:pPr algn="l">
              <a:spcBef>
                <a:spcPts val="400"/>
              </a:spcBef>
            </a:pPr>
            <a:r>
              <a:rPr sz="16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Eğitiminizi</a:t>
            </a:r>
            <a:r>
              <a:rPr sz="16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zenginleştiren</a:t>
            </a:r>
            <a:r>
              <a:rPr sz="16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6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disiplinlerarası</a:t>
            </a:r>
            <a:r>
              <a:rPr sz="16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akademik</a:t>
            </a:r>
            <a:r>
              <a:rPr sz="16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fırsatlar</a:t>
            </a:r>
            <a:endParaRPr sz="1600" b="1" dirty="0">
              <a:solidFill>
                <a:srgbClr val="008B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02C7726-533A-9549-24B0-05B1BE49A5E2}"/>
              </a:ext>
            </a:extLst>
          </p:cNvPr>
          <p:cNvSpPr/>
          <p:nvPr/>
        </p:nvSpPr>
        <p:spPr>
          <a:xfrm>
            <a:off x="687324" y="1763829"/>
            <a:ext cx="10817352" cy="19050"/>
          </a:xfrm>
          <a:prstGeom prst="rect">
            <a:avLst/>
          </a:prstGeom>
          <a:solidFill>
            <a:srgbClr val="008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FDCACD5C-500C-34C7-AD2C-97B59D9C558B}"/>
              </a:ext>
            </a:extLst>
          </p:cNvPr>
          <p:cNvSpPr/>
          <p:nvPr/>
        </p:nvSpPr>
        <p:spPr>
          <a:xfrm>
            <a:off x="687324" y="2129589"/>
            <a:ext cx="52120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blurRad="15000" dist="3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20040" rIns="365760" rtlCol="0" anchor="ctr"/>
          <a:lstStyle/>
          <a:p>
            <a:pPr algn="ctr"/>
            <a:r>
              <a:rPr sz="2400" b="1" dirty="0" err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Çift</a:t>
            </a:r>
            <a:r>
              <a:rPr sz="2400" b="1" dirty="0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Anadal </a:t>
            </a:r>
            <a:r>
              <a:rPr sz="2400" b="1" dirty="0" err="1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Programı</a:t>
            </a:r>
            <a:r>
              <a:rPr sz="2400" b="1" dirty="0">
                <a:solidFill>
                  <a:srgbClr val="1B2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(ÇAP)</a:t>
            </a:r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Öğrencilerimiz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gerekli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başarı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şartlarını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sağladıktan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sonra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çift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anadal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taleplerini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bölümümüze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dilekçe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iletir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Bölümün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uygun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görmesi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halinde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başka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mühendislik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tasarım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bölümüyle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çift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anadal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yapılabilir</a:t>
            </a:r>
            <a:r>
              <a:rPr sz="1400" dirty="0">
                <a:solidFill>
                  <a:srgbClr val="1E29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Mimarlık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Ortaklık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İnşaat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Mühendisliği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öğrencileri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Güzel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Sanatlar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Mimarlık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Fakültesi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Mimarlık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ÇAP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programına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katılarak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hem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mimar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hem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mühendis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unvanıyla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mezun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hakkı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kazanabilirler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2A4F3E71-9396-CD7A-BB5A-3A36A54C1655}"/>
              </a:ext>
            </a:extLst>
          </p:cNvPr>
          <p:cNvSpPr/>
          <p:nvPr/>
        </p:nvSpPr>
        <p:spPr>
          <a:xfrm>
            <a:off x="6265164" y="2129589"/>
            <a:ext cx="5212080" cy="4114800"/>
          </a:xfrm>
          <a:prstGeom prst="roundRect">
            <a:avLst/>
          </a:prstGeom>
          <a:solidFill>
            <a:srgbClr val="1B2040"/>
          </a:solidFill>
          <a:ln>
            <a:noFill/>
          </a:ln>
          <a:effectLst>
            <a:outerShdw blurRad="15000" dist="3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20040" rIns="365760" rtlCol="0" anchor="ctr"/>
          <a:lstStyle/>
          <a:p>
            <a:pPr algn="ctr"/>
            <a:r>
              <a:rPr sz="2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 Dal </a:t>
            </a:r>
            <a:r>
              <a:rPr sz="2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Programı</a:t>
            </a:r>
            <a:endParaRPr sz="2400" b="1" dirty="0">
              <a:solidFill>
                <a:srgbClr val="008BA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Bölümümüzde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yapmak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isteyen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öğrenciler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başvurularını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onayına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sunarlar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Başarılı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öğrencilerin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mesleki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donanımlarını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genişletmeleri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amacıyla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yapmalarına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imkân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tanınır</a:t>
            </a:r>
            <a:r>
              <a:rPr sz="1400" dirty="0">
                <a:solidFill>
                  <a:srgbClr val="EEF2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Mühendislik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Doğa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Bilimleri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Fakültesi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Bölümün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uygun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görmesi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halinde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öğrenciler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fakültemiz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bünyesindeki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Bilgisayar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Yazılım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-Elektronik,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Endüstri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Mühendisliği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diğer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uzmanlık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alanlarında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dersleri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alabilirler</a:t>
            </a:r>
            <a:r>
              <a:rPr sz="1400" b="1" dirty="0">
                <a:solidFill>
                  <a:srgbClr val="008B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271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06AA7FB6-6DA1-D297-F646-B8E03A42058C}"/>
              </a:ext>
            </a:extLst>
          </p:cNvPr>
          <p:cNvSpPr/>
          <p:nvPr/>
        </p:nvSpPr>
        <p:spPr>
          <a:xfrm>
            <a:off x="640232" y="732963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Başarı Değerlendirmesi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8487DB6-B718-2A0C-AFFE-FF93E5764629}"/>
              </a:ext>
            </a:extLst>
          </p:cNvPr>
          <p:cNvSpPr/>
          <p:nvPr/>
        </p:nvSpPr>
        <p:spPr>
          <a:xfrm>
            <a:off x="640232" y="1318179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Ölçme ve değerlendirme esasları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CE740ADC-E909-154E-AB4F-86317B240533}"/>
              </a:ext>
            </a:extLst>
          </p:cNvPr>
          <p:cNvSpPr/>
          <p:nvPr/>
        </p:nvSpPr>
        <p:spPr>
          <a:xfrm>
            <a:off x="640232" y="1857675"/>
            <a:ext cx="2556434" cy="3200400"/>
          </a:xfrm>
          <a:prstGeom prst="roundRect">
            <a:avLst>
              <a:gd name="adj" fmla="val 28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0E951176-8ABB-ED3F-CB34-D2A07B1FF79E}"/>
              </a:ext>
            </a:extLst>
          </p:cNvPr>
          <p:cNvSpPr/>
          <p:nvPr/>
        </p:nvSpPr>
        <p:spPr>
          <a:xfrm>
            <a:off x="1625841" y="2131995"/>
            <a:ext cx="642942" cy="64008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0" descr="/home/claude/work/icons_src/clipboard.png">
            <a:extLst>
              <a:ext uri="{FF2B5EF4-FFF2-40B4-BE49-F238E27FC236}">
                <a16:creationId xmlns:a16="http://schemas.microsoft.com/office/drawing/2014/main" id="{33CF040F-68FD-0192-DFC0-42C4E57DB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732" y="2200856"/>
            <a:ext cx="462919" cy="462919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69E649E1-E692-0ED3-2AD9-717EDE8FE544}"/>
              </a:ext>
            </a:extLst>
          </p:cNvPr>
          <p:cNvSpPr/>
          <p:nvPr/>
        </p:nvSpPr>
        <p:spPr>
          <a:xfrm>
            <a:off x="804824" y="2909235"/>
            <a:ext cx="22272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Ders Değerlendirmesi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6F2F25F5-D7A0-0165-44BF-69423BEE43AD}"/>
              </a:ext>
            </a:extLst>
          </p:cNvPr>
          <p:cNvSpPr/>
          <p:nvPr/>
        </p:nvSpPr>
        <p:spPr>
          <a:xfrm>
            <a:off x="640232" y="3549315"/>
            <a:ext cx="255643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 sınav, ödev, uygulama, proje ve yarıyıl sonu sınavının başarı notuna katkı oranları esas alınır.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9CB62903-D976-4B3E-2702-230481962DAD}"/>
              </a:ext>
            </a:extLst>
          </p:cNvPr>
          <p:cNvSpPr/>
          <p:nvPr/>
        </p:nvSpPr>
        <p:spPr>
          <a:xfrm>
            <a:off x="3425266" y="1857675"/>
            <a:ext cx="2556434" cy="3200400"/>
          </a:xfrm>
          <a:prstGeom prst="roundRect">
            <a:avLst>
              <a:gd name="adj" fmla="val 28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30D4BDDB-682A-9FD4-2DAF-5F6112242BE5}"/>
              </a:ext>
            </a:extLst>
          </p:cNvPr>
          <p:cNvSpPr/>
          <p:nvPr/>
        </p:nvSpPr>
        <p:spPr>
          <a:xfrm>
            <a:off x="4410875" y="2131995"/>
            <a:ext cx="642942" cy="64008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1" descr="/home/claude/work/icons_src/cap.png">
            <a:extLst>
              <a:ext uri="{FF2B5EF4-FFF2-40B4-BE49-F238E27FC236}">
                <a16:creationId xmlns:a16="http://schemas.microsoft.com/office/drawing/2014/main" id="{40839601-BA37-B3E0-82F1-DDC769349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836" y="2215304"/>
            <a:ext cx="462919" cy="462919"/>
          </a:xfrm>
          <a:prstGeom prst="rect">
            <a:avLst/>
          </a:prstGeom>
        </p:spPr>
      </p:pic>
      <p:sp>
        <p:nvSpPr>
          <p:cNvPr id="25" name="Text 8">
            <a:extLst>
              <a:ext uri="{FF2B5EF4-FFF2-40B4-BE49-F238E27FC236}">
                <a16:creationId xmlns:a16="http://schemas.microsoft.com/office/drawing/2014/main" id="{5D5C1FA2-955C-D202-CCE7-5B12942F6815}"/>
              </a:ext>
            </a:extLst>
          </p:cNvPr>
          <p:cNvSpPr/>
          <p:nvPr/>
        </p:nvSpPr>
        <p:spPr>
          <a:xfrm>
            <a:off x="3589858" y="2909235"/>
            <a:ext cx="22272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Bitirme Projesi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E5DE029E-E3CE-57EF-E4FD-0DDD94ED7A50}"/>
              </a:ext>
            </a:extLst>
          </p:cNvPr>
          <p:cNvSpPr/>
          <p:nvPr/>
        </p:nvSpPr>
        <p:spPr>
          <a:xfrm>
            <a:off x="3425266" y="3549315"/>
            <a:ext cx="255643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Ara rapor, final raporu ve jüri sunumu üzerinden değerlendirilir. Jüri; proje danışmanı ve bir öğretim üyesinden oluşur.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A281EF19-4E86-0DB6-E35B-4AF68ABA0CB7}"/>
              </a:ext>
            </a:extLst>
          </p:cNvPr>
          <p:cNvSpPr/>
          <p:nvPr/>
        </p:nvSpPr>
        <p:spPr>
          <a:xfrm>
            <a:off x="6210300" y="1857675"/>
            <a:ext cx="2556434" cy="3200400"/>
          </a:xfrm>
          <a:prstGeom prst="roundRect">
            <a:avLst>
              <a:gd name="adj" fmla="val 28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D695AF30-030C-9D03-8DD6-FCDB14B137A5}"/>
              </a:ext>
            </a:extLst>
          </p:cNvPr>
          <p:cNvSpPr/>
          <p:nvPr/>
        </p:nvSpPr>
        <p:spPr>
          <a:xfrm>
            <a:off x="7195909" y="2131995"/>
            <a:ext cx="642942" cy="64008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2" descr="/home/claude/work/icons_src/chart.png">
            <a:extLst>
              <a:ext uri="{FF2B5EF4-FFF2-40B4-BE49-F238E27FC236}">
                <a16:creationId xmlns:a16="http://schemas.microsoft.com/office/drawing/2014/main" id="{55442F26-E254-9414-C920-439BCC7BA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870" y="2215304"/>
            <a:ext cx="462919" cy="462919"/>
          </a:xfrm>
          <a:prstGeom prst="rect">
            <a:avLst/>
          </a:prstGeom>
        </p:spPr>
      </p:pic>
      <p:sp>
        <p:nvSpPr>
          <p:cNvPr id="35" name="Text 12">
            <a:extLst>
              <a:ext uri="{FF2B5EF4-FFF2-40B4-BE49-F238E27FC236}">
                <a16:creationId xmlns:a16="http://schemas.microsoft.com/office/drawing/2014/main" id="{35AD83B3-31F6-29EB-35A9-9480717222ED}"/>
              </a:ext>
            </a:extLst>
          </p:cNvPr>
          <p:cNvSpPr/>
          <p:nvPr/>
        </p:nvSpPr>
        <p:spPr>
          <a:xfrm>
            <a:off x="6374892" y="2909235"/>
            <a:ext cx="22272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Not Ağırlıkları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EBD44A7B-A4D2-2A1B-68B8-65C60D9F9116}"/>
              </a:ext>
            </a:extLst>
          </p:cNvPr>
          <p:cNvSpPr/>
          <p:nvPr/>
        </p:nvSpPr>
        <p:spPr>
          <a:xfrm>
            <a:off x="6210300" y="3549315"/>
            <a:ext cx="255643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Final/bütünleme notunun ağırlığı %40–%60 aralığındadır; kalan oranın dağılımı öğretim elemanının yetkisindedir.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4">
            <a:extLst>
              <a:ext uri="{FF2B5EF4-FFF2-40B4-BE49-F238E27FC236}">
                <a16:creationId xmlns:a16="http://schemas.microsoft.com/office/drawing/2014/main" id="{B2F9B020-9C9A-A8DE-EAE6-D8D801744707}"/>
              </a:ext>
            </a:extLst>
          </p:cNvPr>
          <p:cNvSpPr/>
          <p:nvPr/>
        </p:nvSpPr>
        <p:spPr>
          <a:xfrm>
            <a:off x="8995333" y="1857675"/>
            <a:ext cx="2556434" cy="3200400"/>
          </a:xfrm>
          <a:prstGeom prst="roundRect">
            <a:avLst>
              <a:gd name="adj" fmla="val 2861"/>
            </a:avLst>
          </a:prstGeom>
          <a:solidFill>
            <a:srgbClr val="F2F6FA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628D3705-1DF2-0D01-9509-7DCF0E0B4595}"/>
              </a:ext>
            </a:extLst>
          </p:cNvPr>
          <p:cNvSpPr/>
          <p:nvPr/>
        </p:nvSpPr>
        <p:spPr>
          <a:xfrm>
            <a:off x="9980942" y="2131995"/>
            <a:ext cx="642942" cy="64008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3" descr="/home/claude/work/icons_src/users.png">
            <a:extLst>
              <a:ext uri="{FF2B5EF4-FFF2-40B4-BE49-F238E27FC236}">
                <a16:creationId xmlns:a16="http://schemas.microsoft.com/office/drawing/2014/main" id="{8BAC1406-7776-A6C9-B8AC-E84F92013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904" y="2215304"/>
            <a:ext cx="462919" cy="462919"/>
          </a:xfrm>
          <a:prstGeom prst="rect">
            <a:avLst/>
          </a:prstGeom>
        </p:spPr>
      </p:pic>
      <p:sp>
        <p:nvSpPr>
          <p:cNvPr id="45" name="Text 16">
            <a:extLst>
              <a:ext uri="{FF2B5EF4-FFF2-40B4-BE49-F238E27FC236}">
                <a16:creationId xmlns:a16="http://schemas.microsoft.com/office/drawing/2014/main" id="{F0D54813-4DBC-2AD1-1DA7-34D72122B4C6}"/>
              </a:ext>
            </a:extLst>
          </p:cNvPr>
          <p:cNvSpPr/>
          <p:nvPr/>
        </p:nvSpPr>
        <p:spPr>
          <a:xfrm>
            <a:off x="9159925" y="2909235"/>
            <a:ext cx="22272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Devam Zorunluluğu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80CF9A22-7E04-D230-D1EB-D595B9CA57D0}"/>
              </a:ext>
            </a:extLst>
          </p:cNvPr>
          <p:cNvSpPr/>
          <p:nvPr/>
        </p:nvSpPr>
        <p:spPr>
          <a:xfrm>
            <a:off x="8995333" y="3549315"/>
            <a:ext cx="255643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Devam oranı %70'ten az olamaz. Devam koşulunu sağlamayan öğrenci FX ile başarısız sayılır.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18">
            <a:extLst>
              <a:ext uri="{FF2B5EF4-FFF2-40B4-BE49-F238E27FC236}">
                <a16:creationId xmlns:a16="http://schemas.microsoft.com/office/drawing/2014/main" id="{D6CC2D06-7CF7-7D99-8351-E3B1088A859F}"/>
              </a:ext>
            </a:extLst>
          </p:cNvPr>
          <p:cNvSpPr/>
          <p:nvPr/>
        </p:nvSpPr>
        <p:spPr>
          <a:xfrm>
            <a:off x="640232" y="5286675"/>
            <a:ext cx="10911535" cy="777240"/>
          </a:xfrm>
          <a:prstGeom prst="roundRect">
            <a:avLst>
              <a:gd name="adj" fmla="val 9412"/>
            </a:avLst>
          </a:prstGeom>
          <a:solidFill>
            <a:srgbClr val="08294E"/>
          </a:solidFill>
          <a:ln w="12700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9">
            <a:extLst>
              <a:ext uri="{FF2B5EF4-FFF2-40B4-BE49-F238E27FC236}">
                <a16:creationId xmlns:a16="http://schemas.microsoft.com/office/drawing/2014/main" id="{8B3793B5-00F2-A21C-D002-18DB323AFF4F}"/>
              </a:ext>
            </a:extLst>
          </p:cNvPr>
          <p:cNvSpPr/>
          <p:nvPr/>
        </p:nvSpPr>
        <p:spPr>
          <a:xfrm>
            <a:off x="868832" y="5423835"/>
            <a:ext cx="502920" cy="50292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4" descr="/home/claude/work/icons_src/award.png">
            <a:extLst>
              <a:ext uri="{FF2B5EF4-FFF2-40B4-BE49-F238E27FC236}">
                <a16:creationId xmlns:a16="http://schemas.microsoft.com/office/drawing/2014/main" id="{B354C2BC-4005-E3EC-6605-371972B03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241" y="5494244"/>
            <a:ext cx="362102" cy="362102"/>
          </a:xfrm>
          <a:prstGeom prst="rect">
            <a:avLst/>
          </a:prstGeom>
        </p:spPr>
      </p:pic>
      <p:sp>
        <p:nvSpPr>
          <p:cNvPr id="55" name="Text 20">
            <a:extLst>
              <a:ext uri="{FF2B5EF4-FFF2-40B4-BE49-F238E27FC236}">
                <a16:creationId xmlns:a16="http://schemas.microsoft.com/office/drawing/2014/main" id="{DCC3E4AB-FBB3-0A05-F02C-F730224D6435}"/>
              </a:ext>
            </a:extLst>
          </p:cNvPr>
          <p:cNvSpPr/>
          <p:nvPr/>
        </p:nvSpPr>
        <p:spPr>
          <a:xfrm>
            <a:off x="1554632" y="5286675"/>
            <a:ext cx="9722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Yarıyıl sonunda Yılsonu Not Ortalaması (YNO) 2.00/4.00 ve üzeri olan öğrenciler başarılı kabul edilir.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866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5AB9AD54-7BD4-055B-E02D-837C8C2AC8B2}"/>
              </a:ext>
            </a:extLst>
          </p:cNvPr>
          <p:cNvSpPr/>
          <p:nvPr/>
        </p:nvSpPr>
        <p:spPr>
          <a:xfrm>
            <a:off x="640080" y="648750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Bölüm Laboratuvarları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915EA2B9-8F48-41AE-E7B0-E7DF5A2EBF6E}"/>
              </a:ext>
            </a:extLst>
          </p:cNvPr>
          <p:cNvSpPr/>
          <p:nvPr/>
        </p:nvSpPr>
        <p:spPr>
          <a:xfrm>
            <a:off x="640080" y="1247502"/>
            <a:ext cx="10911535" cy="5260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İnşaat Mühendisliği Bölümü laboratuvar altyapımız dört temel anabilim dalına hizmet verecek şekilde donatılmıştır; farklı gereksinimlere yönelik iki özelleştirilmiş fiziksel laboratuvar </a:t>
            </a:r>
            <a:r>
              <a:rPr lang="en-US" sz="12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bulunmaktadır</a:t>
            </a:r>
            <a:r>
              <a:rPr lang="en-US" sz="12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 </a:t>
            </a:r>
            <a:r>
              <a:rPr lang="en-US" sz="12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Yapı</a:t>
            </a:r>
            <a:r>
              <a:rPr lang="en-US" sz="12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2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malzemeleri</a:t>
            </a:r>
            <a:r>
              <a:rPr lang="en-US" sz="12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· </a:t>
            </a:r>
            <a:r>
              <a:rPr lang="en-US" sz="12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Geoteknik</a:t>
            </a:r>
            <a:r>
              <a:rPr lang="en-US" sz="12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· </a:t>
            </a:r>
            <a:r>
              <a:rPr lang="en-US" sz="12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Ulaştırma</a:t>
            </a:r>
            <a:r>
              <a:rPr lang="en-US" sz="12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· </a:t>
            </a:r>
            <a:r>
              <a:rPr lang="en-US" sz="1200" i="1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Hidrolik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2AC28B13-1911-E1D1-41C0-47AD7555BF5C}"/>
              </a:ext>
            </a:extLst>
          </p:cNvPr>
          <p:cNvSpPr/>
          <p:nvPr/>
        </p:nvSpPr>
        <p:spPr>
          <a:xfrm>
            <a:off x="316749" y="1773572"/>
            <a:ext cx="5750537" cy="5084427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4096378B-8C47-94CA-5CE4-ECAF1857DEAD}"/>
              </a:ext>
            </a:extLst>
          </p:cNvPr>
          <p:cNvSpPr/>
          <p:nvPr/>
        </p:nvSpPr>
        <p:spPr>
          <a:xfrm>
            <a:off x="494365" y="1882510"/>
            <a:ext cx="457200" cy="45720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0" descr="/home/claude/work/icons_src/hardhat.png">
            <a:extLst>
              <a:ext uri="{FF2B5EF4-FFF2-40B4-BE49-F238E27FC236}">
                <a16:creationId xmlns:a16="http://schemas.microsoft.com/office/drawing/2014/main" id="{91F6358D-C42D-8773-3621-32E12D00B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73" y="1946518"/>
            <a:ext cx="329184" cy="329184"/>
          </a:xfrm>
          <a:prstGeom prst="rect">
            <a:avLst/>
          </a:prstGeom>
        </p:spPr>
      </p:pic>
      <p:sp>
        <p:nvSpPr>
          <p:cNvPr id="17" name="Text 5">
            <a:extLst>
              <a:ext uri="{FF2B5EF4-FFF2-40B4-BE49-F238E27FC236}">
                <a16:creationId xmlns:a16="http://schemas.microsoft.com/office/drawing/2014/main" id="{8D996208-8176-8260-F12F-CE6F0450BC8A}"/>
              </a:ext>
            </a:extLst>
          </p:cNvPr>
          <p:cNvSpPr/>
          <p:nvPr/>
        </p:nvSpPr>
        <p:spPr>
          <a:xfrm>
            <a:off x="1070437" y="1827646"/>
            <a:ext cx="42899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AG-18/A Laboratuvarı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Eğitim ve Uygulama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C70DF967-0518-CE50-FDDD-D92E169E1166}"/>
              </a:ext>
            </a:extLst>
          </p:cNvPr>
          <p:cNvSpPr/>
          <p:nvPr/>
        </p:nvSpPr>
        <p:spPr>
          <a:xfrm>
            <a:off x="3241353" y="2433826"/>
            <a:ext cx="2812447" cy="21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Lisans ve lisansüstü düzeydeki derslerin deney uygulamaları, laboratuvar föyü çalışmaları ve genel eğitim-öğretim etkinlikleri kapsamında kullanılmak üzere tasarlanmıştır.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B539C6E1-BCD5-26FD-7D81-8D9AED60600C}"/>
              </a:ext>
            </a:extLst>
          </p:cNvPr>
          <p:cNvSpPr/>
          <p:nvPr/>
        </p:nvSpPr>
        <p:spPr>
          <a:xfrm>
            <a:off x="6268453" y="1773573"/>
            <a:ext cx="5652929" cy="5084427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E74B0521-133C-192B-D9F1-58837A3CC41E}"/>
              </a:ext>
            </a:extLst>
          </p:cNvPr>
          <p:cNvSpPr/>
          <p:nvPr/>
        </p:nvSpPr>
        <p:spPr>
          <a:xfrm>
            <a:off x="6422974" y="1882510"/>
            <a:ext cx="457200" cy="45720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" descr="/home/claude/work/icons_src/flask.png">
            <a:extLst>
              <a:ext uri="{FF2B5EF4-FFF2-40B4-BE49-F238E27FC236}">
                <a16:creationId xmlns:a16="http://schemas.microsoft.com/office/drawing/2014/main" id="{459A58AD-63E0-CA22-C59B-ADB87D202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982" y="1946518"/>
            <a:ext cx="329184" cy="329184"/>
          </a:xfrm>
          <a:prstGeom prst="rect">
            <a:avLst/>
          </a:prstGeom>
        </p:spPr>
      </p:pic>
      <p:sp>
        <p:nvSpPr>
          <p:cNvPr id="29" name="Text 10">
            <a:extLst>
              <a:ext uri="{FF2B5EF4-FFF2-40B4-BE49-F238E27FC236}">
                <a16:creationId xmlns:a16="http://schemas.microsoft.com/office/drawing/2014/main" id="{319419B8-FD79-745E-AB87-A2867072B34C}"/>
              </a:ext>
            </a:extLst>
          </p:cNvPr>
          <p:cNvSpPr/>
          <p:nvPr/>
        </p:nvSpPr>
        <p:spPr>
          <a:xfrm>
            <a:off x="6999046" y="1827646"/>
            <a:ext cx="42899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BG-03 Laboratuvarı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Proje ve Araştırma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07B59E13-DB98-2D55-582E-069006470E03}"/>
              </a:ext>
            </a:extLst>
          </p:cNvPr>
          <p:cNvSpPr/>
          <p:nvPr/>
        </p:nvSpPr>
        <p:spPr>
          <a:xfrm>
            <a:off x="8367177" y="2540087"/>
            <a:ext cx="3366201" cy="1225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Öğrencilerimizin proje tabanlı çalışmaları, akademik araştırma faaliyetleri ve yenilikçi uygulamalı mühendislik projeleri için özel olarak ayrılmıştır.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Resim 34">
            <a:extLst>
              <a:ext uri="{FF2B5EF4-FFF2-40B4-BE49-F238E27FC236}">
                <a16:creationId xmlns:a16="http://schemas.microsoft.com/office/drawing/2014/main" id="{191897C1-2732-7F25-659F-948BFA6D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34" y="2436614"/>
            <a:ext cx="2812447" cy="2121507"/>
          </a:xfrm>
          <a:prstGeom prst="rect">
            <a:avLst/>
          </a:prstGeom>
        </p:spPr>
      </p:pic>
      <p:pic>
        <p:nvPicPr>
          <p:cNvPr id="37" name="Resim 36">
            <a:extLst>
              <a:ext uri="{FF2B5EF4-FFF2-40B4-BE49-F238E27FC236}">
                <a16:creationId xmlns:a16="http://schemas.microsoft.com/office/drawing/2014/main" id="{48CC9A84-82C1-B384-A6C6-2DAD57996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839" y="4587899"/>
            <a:ext cx="2812447" cy="2124295"/>
          </a:xfrm>
          <a:prstGeom prst="rect">
            <a:avLst/>
          </a:prstGeom>
        </p:spPr>
      </p:pic>
      <p:pic>
        <p:nvPicPr>
          <p:cNvPr id="39" name="Resim 38">
            <a:extLst>
              <a:ext uri="{FF2B5EF4-FFF2-40B4-BE49-F238E27FC236}">
                <a16:creationId xmlns:a16="http://schemas.microsoft.com/office/drawing/2014/main" id="{B2E3705C-9A15-F586-AE3F-AA16F8EC3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035" y="4590883"/>
            <a:ext cx="2812447" cy="2124295"/>
          </a:xfrm>
          <a:prstGeom prst="rect">
            <a:avLst/>
          </a:prstGeom>
        </p:spPr>
      </p:pic>
      <p:pic>
        <p:nvPicPr>
          <p:cNvPr id="41" name="Resim 40">
            <a:extLst>
              <a:ext uri="{FF2B5EF4-FFF2-40B4-BE49-F238E27FC236}">
                <a16:creationId xmlns:a16="http://schemas.microsoft.com/office/drawing/2014/main" id="{6E1A47AE-4934-8480-93D0-D3A70CBDDB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38" y="2550022"/>
            <a:ext cx="1820072" cy="4052739"/>
          </a:xfrm>
          <a:prstGeom prst="rect">
            <a:avLst/>
          </a:prstGeom>
        </p:spPr>
      </p:pic>
      <p:pic>
        <p:nvPicPr>
          <p:cNvPr id="43" name="Resim 42">
            <a:extLst>
              <a:ext uri="{FF2B5EF4-FFF2-40B4-BE49-F238E27FC236}">
                <a16:creationId xmlns:a16="http://schemas.microsoft.com/office/drawing/2014/main" id="{FAD0B303-AC48-D044-BEE9-91F7042FB8A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9314" b="13296"/>
          <a:stretch>
            <a:fillRect/>
          </a:stretch>
        </p:blipFill>
        <p:spPr>
          <a:xfrm>
            <a:off x="8367177" y="3844021"/>
            <a:ext cx="1820072" cy="273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18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1230B399-E838-7F90-D39D-A49B23F043BA}"/>
              </a:ext>
            </a:extLst>
          </p:cNvPr>
          <p:cNvSpPr/>
          <p:nvPr/>
        </p:nvSpPr>
        <p:spPr>
          <a:xfrm>
            <a:off x="640080" y="636714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Fakülte Laboratuvarları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A747A333-1CFA-62A8-33F0-D461BA82D95B}"/>
              </a:ext>
            </a:extLst>
          </p:cNvPr>
          <p:cNvSpPr/>
          <p:nvPr/>
        </p:nvSpPr>
        <p:spPr>
          <a:xfrm>
            <a:off x="640080" y="1221930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Bilgisayar ve genel fizik laboratuvarları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E4A67D7C-ADA6-0966-54F9-13C131067E06}"/>
              </a:ext>
            </a:extLst>
          </p:cNvPr>
          <p:cNvSpPr/>
          <p:nvPr/>
        </p:nvSpPr>
        <p:spPr>
          <a:xfrm>
            <a:off x="640080" y="1788858"/>
            <a:ext cx="5295748" cy="5069142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0E202AFC-8569-06E3-0B6F-B12AEA1B7AA5}"/>
              </a:ext>
            </a:extLst>
          </p:cNvPr>
          <p:cNvSpPr/>
          <p:nvPr/>
        </p:nvSpPr>
        <p:spPr>
          <a:xfrm>
            <a:off x="868680" y="1971738"/>
            <a:ext cx="457200" cy="457200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0" descr="/home/claude/work/icons_src/building.png">
            <a:extLst>
              <a:ext uri="{FF2B5EF4-FFF2-40B4-BE49-F238E27FC236}">
                <a16:creationId xmlns:a16="http://schemas.microsoft.com/office/drawing/2014/main" id="{E9E666D9-7937-91D4-86CD-BEEE72396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035746"/>
            <a:ext cx="329184" cy="329184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BDFA75D1-4EE4-9FB0-5500-BF46569F7E49}"/>
              </a:ext>
            </a:extLst>
          </p:cNvPr>
          <p:cNvSpPr/>
          <p:nvPr/>
        </p:nvSpPr>
        <p:spPr>
          <a:xfrm>
            <a:off x="1444752" y="1971738"/>
            <a:ext cx="42899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Bilgisayar Laboratuvarları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39F95C3E-CBB8-F893-48C3-43965F80FE55}"/>
              </a:ext>
            </a:extLst>
          </p:cNvPr>
          <p:cNvSpPr/>
          <p:nvPr/>
        </p:nvSpPr>
        <p:spPr>
          <a:xfrm>
            <a:off x="868680" y="5468122"/>
            <a:ext cx="48385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203</a:t>
            </a:r>
            <a:r>
              <a:rPr lang="tr-TR" sz="32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aktif</a:t>
            </a:r>
            <a:r>
              <a:rPr lang="en-US" sz="1600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bilgisayar istasyonu · 5 laboratuvar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84FB4697-2902-E78D-489C-7CC204DE4AC1}"/>
              </a:ext>
            </a:extLst>
          </p:cNvPr>
          <p:cNvSpPr/>
          <p:nvPr/>
        </p:nvSpPr>
        <p:spPr>
          <a:xfrm>
            <a:off x="868680" y="5927730"/>
            <a:ext cx="48385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Üniversitemizde öğrencilerin ve öğretim elemanlarının kullanımına sunulmuş beş bilgisayar laboratuvarı ile kütüphane bilgisayar terminalleri bulunmaktadır.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09C8A594-11DC-0749-B93D-9E17BE74F434}"/>
              </a:ext>
            </a:extLst>
          </p:cNvPr>
          <p:cNvSpPr/>
          <p:nvPr/>
        </p:nvSpPr>
        <p:spPr>
          <a:xfrm>
            <a:off x="6255868" y="1788858"/>
            <a:ext cx="5295748" cy="5069142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E1E8EF"/>
            </a:solidFill>
            <a:prstDash val="solid"/>
          </a:ln>
          <a:effectLst>
            <a:outerShdw blurRad="76200" dist="254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BF19E36B-C136-33E2-ABAD-5ED075B80E76}"/>
              </a:ext>
            </a:extLst>
          </p:cNvPr>
          <p:cNvSpPr/>
          <p:nvPr/>
        </p:nvSpPr>
        <p:spPr>
          <a:xfrm>
            <a:off x="6484468" y="1971738"/>
            <a:ext cx="457200" cy="45720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" descr="/home/claude/work/icons_src/flask.png">
            <a:extLst>
              <a:ext uri="{FF2B5EF4-FFF2-40B4-BE49-F238E27FC236}">
                <a16:creationId xmlns:a16="http://schemas.microsoft.com/office/drawing/2014/main" id="{A5797823-E1EB-5181-A7CC-73EA3E5FD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476" y="2035746"/>
            <a:ext cx="329184" cy="329184"/>
          </a:xfrm>
          <a:prstGeom prst="rect">
            <a:avLst/>
          </a:prstGeom>
        </p:spPr>
      </p:pic>
      <p:sp>
        <p:nvSpPr>
          <p:cNvPr id="29" name="Text 10">
            <a:extLst>
              <a:ext uri="{FF2B5EF4-FFF2-40B4-BE49-F238E27FC236}">
                <a16:creationId xmlns:a16="http://schemas.microsoft.com/office/drawing/2014/main" id="{F7C529D5-45A1-9B3F-42E2-7C6347C39516}"/>
              </a:ext>
            </a:extLst>
          </p:cNvPr>
          <p:cNvSpPr/>
          <p:nvPr/>
        </p:nvSpPr>
        <p:spPr>
          <a:xfrm>
            <a:off x="7060540" y="1971738"/>
            <a:ext cx="42899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Genel Fizik Laboratuvarları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C9ABF1F1-69C6-7AE6-F42C-826D13451256}"/>
              </a:ext>
            </a:extLst>
          </p:cNvPr>
          <p:cNvSpPr/>
          <p:nvPr/>
        </p:nvSpPr>
        <p:spPr>
          <a:xfrm>
            <a:off x="6484468" y="5468122"/>
            <a:ext cx="48385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24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50</a:t>
            </a:r>
            <a:r>
              <a:rPr lang="en-US" sz="32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öğrenci</a:t>
            </a:r>
            <a:r>
              <a:rPr lang="en-US" sz="1600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kapasiteli</a:t>
            </a:r>
            <a:r>
              <a:rPr lang="en-US" sz="1600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fizik laboratuvarı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F3E6EB1C-91C1-8ED8-A486-E5948018590D}"/>
              </a:ext>
            </a:extLst>
          </p:cNvPr>
          <p:cNvSpPr/>
          <p:nvPr/>
        </p:nvSpPr>
        <p:spPr>
          <a:xfrm>
            <a:off x="6484468" y="5927730"/>
            <a:ext cx="48385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Fizik 1 </a:t>
            </a:r>
            <a:r>
              <a:rPr lang="en-US" sz="1200" dirty="0" err="1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</a:t>
            </a:r>
            <a:r>
              <a:rPr lang="en-US" sz="1200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Fizik 2'nin uygulama çalışmaları; mekanik, elektrik, manyetizma ve elektromanyetizma konularını kapsayan zengin bir ekipman altyapısıyla gerçekleştirilir.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Resim 36">
            <a:extLst>
              <a:ext uri="{FF2B5EF4-FFF2-40B4-BE49-F238E27FC236}">
                <a16:creationId xmlns:a16="http://schemas.microsoft.com/office/drawing/2014/main" id="{93C6D8A8-5744-6921-F08C-F0B4C4703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674" y="2497010"/>
            <a:ext cx="2334067" cy="3135848"/>
          </a:xfrm>
          <a:prstGeom prst="rect">
            <a:avLst/>
          </a:prstGeom>
        </p:spPr>
      </p:pic>
      <p:pic>
        <p:nvPicPr>
          <p:cNvPr id="39" name="Resim 38">
            <a:extLst>
              <a:ext uri="{FF2B5EF4-FFF2-40B4-BE49-F238E27FC236}">
                <a16:creationId xmlns:a16="http://schemas.microsoft.com/office/drawing/2014/main" id="{4747F7E4-9D5C-8BDD-4005-CED4E58C1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872" y="2546797"/>
            <a:ext cx="3803951" cy="287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02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9DCC7EE8-C345-F48C-3630-9E4778E8BE9B}"/>
              </a:ext>
            </a:extLst>
          </p:cNvPr>
          <p:cNvSpPr/>
          <p:nvPr/>
        </p:nvSpPr>
        <p:spPr>
          <a:xfrm>
            <a:off x="640080" y="744993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Kütüphane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CA483E53-5EF8-5940-47D8-497097ED5D06}"/>
              </a:ext>
            </a:extLst>
          </p:cNvPr>
          <p:cNvSpPr/>
          <p:nvPr/>
        </p:nvSpPr>
        <p:spPr>
          <a:xfrm>
            <a:off x="640080" y="1330209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Fettah Tamince Kütüphanesi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6529EF19-6FE0-4168-478C-BE627AE1E74E}"/>
              </a:ext>
            </a:extLst>
          </p:cNvPr>
          <p:cNvSpPr/>
          <p:nvPr/>
        </p:nvSpPr>
        <p:spPr>
          <a:xfrm>
            <a:off x="640080" y="1869704"/>
            <a:ext cx="6949440" cy="4134053"/>
          </a:xfrm>
          <a:prstGeom prst="rect">
            <a:avLst/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0" descr="/home/claude/work/docx_unpacked/word/media/image19.png">
            <a:extLst>
              <a:ext uri="{FF2B5EF4-FFF2-40B4-BE49-F238E27FC236}">
                <a16:creationId xmlns:a16="http://schemas.microsoft.com/office/drawing/2014/main" id="{BF95F94B-4D51-8C62-360B-84B1A59C1D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0079" y="1869704"/>
            <a:ext cx="7222713" cy="4134053"/>
          </a:xfrm>
          <a:prstGeom prst="rect">
            <a:avLst/>
          </a:prstGeom>
        </p:spPr>
      </p:pic>
      <p:sp>
        <p:nvSpPr>
          <p:cNvPr id="13" name="Shape 3">
            <a:extLst>
              <a:ext uri="{FF2B5EF4-FFF2-40B4-BE49-F238E27FC236}">
                <a16:creationId xmlns:a16="http://schemas.microsoft.com/office/drawing/2014/main" id="{629F9F7B-2C01-A163-E0FE-0B6E67E21F0F}"/>
              </a:ext>
            </a:extLst>
          </p:cNvPr>
          <p:cNvSpPr/>
          <p:nvPr/>
        </p:nvSpPr>
        <p:spPr>
          <a:xfrm>
            <a:off x="7955280" y="1869704"/>
            <a:ext cx="3596335" cy="4134053"/>
          </a:xfrm>
          <a:prstGeom prst="roundRect">
            <a:avLst>
              <a:gd name="adj" fmla="val 2034"/>
            </a:avLst>
          </a:prstGeom>
          <a:solidFill>
            <a:srgbClr val="08294E"/>
          </a:solidFill>
          <a:ln w="12700">
            <a:solidFill>
              <a:srgbClr val="E1E8EF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011B262A-11DD-FFE3-F7BB-6807C86C5B2A}"/>
              </a:ext>
            </a:extLst>
          </p:cNvPr>
          <p:cNvSpPr/>
          <p:nvPr/>
        </p:nvSpPr>
        <p:spPr>
          <a:xfrm>
            <a:off x="8229600" y="2144025"/>
            <a:ext cx="548640" cy="570214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" descr="/home/claude/work/icons_src/book.png">
            <a:extLst>
              <a:ext uri="{FF2B5EF4-FFF2-40B4-BE49-F238E27FC236}">
                <a16:creationId xmlns:a16="http://schemas.microsoft.com/office/drawing/2014/main" id="{4080AE79-1635-EA82-E1F2-B65932693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6410" y="2220835"/>
            <a:ext cx="410554" cy="410554"/>
          </a:xfrm>
          <a:prstGeom prst="rect">
            <a:avLst/>
          </a:prstGeom>
        </p:spPr>
      </p:pic>
      <p:sp>
        <p:nvSpPr>
          <p:cNvPr id="19" name="Text 5">
            <a:extLst>
              <a:ext uri="{FF2B5EF4-FFF2-40B4-BE49-F238E27FC236}">
                <a16:creationId xmlns:a16="http://schemas.microsoft.com/office/drawing/2014/main" id="{4320A029-788B-1C47-04E8-8240466E63A4}"/>
              </a:ext>
            </a:extLst>
          </p:cNvPr>
          <p:cNvSpPr/>
          <p:nvPr/>
        </p:nvSpPr>
        <p:spPr>
          <a:xfrm>
            <a:off x="8229600" y="2875544"/>
            <a:ext cx="3188368" cy="1092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Mühendislik Fakültesi öğrencileri, Döşemealtı ana kampüsünde hizmet veren Fettah Tamince Kütüphanesi'nden faydalanabilmektedir.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7CDC02AB-0827-C1E8-4C25-753D49522A17}"/>
              </a:ext>
            </a:extLst>
          </p:cNvPr>
          <p:cNvSpPr/>
          <p:nvPr/>
        </p:nvSpPr>
        <p:spPr>
          <a:xfrm>
            <a:off x="8229600" y="4109985"/>
            <a:ext cx="3047695" cy="0"/>
          </a:xfrm>
          <a:prstGeom prst="line">
            <a:avLst/>
          </a:prstGeom>
          <a:noFill/>
          <a:ln w="12700">
            <a:solidFill>
              <a:srgbClr val="2A4A6E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2804E2B9-8676-9581-935C-08167D04D7FB}"/>
              </a:ext>
            </a:extLst>
          </p:cNvPr>
          <p:cNvSpPr/>
          <p:nvPr/>
        </p:nvSpPr>
        <p:spPr>
          <a:xfrm>
            <a:off x="8229600" y="4201425"/>
            <a:ext cx="3047695" cy="71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7/24   </a:t>
            </a:r>
            <a:r>
              <a:rPr lang="en-US" sz="11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Kesintisiz hizmet, akademik dönem ve tatil farkı olmaksızın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54101551-29FF-4146-A266-3A0A19B58EF8}"/>
              </a:ext>
            </a:extLst>
          </p:cNvPr>
          <p:cNvSpPr/>
          <p:nvPr/>
        </p:nvSpPr>
        <p:spPr>
          <a:xfrm>
            <a:off x="8229600" y="4978665"/>
            <a:ext cx="3047695" cy="0"/>
          </a:xfrm>
          <a:prstGeom prst="line">
            <a:avLst/>
          </a:prstGeom>
          <a:noFill/>
          <a:ln w="12700">
            <a:solidFill>
              <a:srgbClr val="2A4A6E"/>
            </a:solidFill>
            <a:prstDash val="solid"/>
          </a:ln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3D184C34-D03B-940D-2FF5-F8B94B087EA2}"/>
              </a:ext>
            </a:extLst>
          </p:cNvPr>
          <p:cNvSpPr/>
          <p:nvPr/>
        </p:nvSpPr>
        <p:spPr>
          <a:xfrm>
            <a:off x="8229600" y="5070105"/>
            <a:ext cx="3047695" cy="71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24 </a:t>
            </a:r>
            <a:r>
              <a:rPr lang="en-US" sz="2400" b="1" dirty="0" err="1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</a:t>
            </a:r>
            <a:r>
              <a:rPr lang="tr-TR" sz="24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at</a:t>
            </a:r>
            <a:r>
              <a:rPr lang="en-US" sz="2400" b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 </a:t>
            </a:r>
            <a:r>
              <a:rPr lang="en-US" sz="11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Kapalı devre güvenlik sistemiyle izlenmektedir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867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DB84E4D4-92F2-174C-142C-BC400B760E08}"/>
              </a:ext>
            </a:extLst>
          </p:cNvPr>
          <p:cNvSpPr/>
          <p:nvPr/>
        </p:nvSpPr>
        <p:spPr>
          <a:xfrm>
            <a:off x="640080" y="80515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8294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Kariyer Planlama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4DD8F34-9918-E365-E743-CC8F0CC534EA}"/>
              </a:ext>
            </a:extLst>
          </p:cNvPr>
          <p:cNvSpPr/>
          <p:nvPr/>
        </p:nvSpPr>
        <p:spPr>
          <a:xfrm>
            <a:off x="658368" y="1445232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668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Mezuniyet öncesinde ve sonrasında kariyer desteği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595390AC-9727-EE9F-DD63-9998FA95C1E7}"/>
              </a:ext>
            </a:extLst>
          </p:cNvPr>
          <p:cNvSpPr/>
          <p:nvPr/>
        </p:nvSpPr>
        <p:spPr>
          <a:xfrm>
            <a:off x="822960" y="2204184"/>
            <a:ext cx="5394960" cy="3931920"/>
          </a:xfrm>
          <a:prstGeom prst="roundRect">
            <a:avLst>
              <a:gd name="adj" fmla="val 2791"/>
            </a:avLst>
          </a:prstGeom>
          <a:solidFill>
            <a:srgbClr val="08294E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28319C75-87CE-F791-2684-505C364E92AE}"/>
              </a:ext>
            </a:extLst>
          </p:cNvPr>
          <p:cNvSpPr/>
          <p:nvPr/>
        </p:nvSpPr>
        <p:spPr>
          <a:xfrm>
            <a:off x="1188720" y="2569944"/>
            <a:ext cx="777240" cy="77724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0" descr="/home/claude/icons/briefcase.png">
            <a:extLst>
              <a:ext uri="{FF2B5EF4-FFF2-40B4-BE49-F238E27FC236}">
                <a16:creationId xmlns:a16="http://schemas.microsoft.com/office/drawing/2014/main" id="{BA093B51-DE7C-454B-277B-7BBBE28C1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802" y="2772026"/>
            <a:ext cx="373075" cy="373075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3C7642C4-6BE3-C3F4-73B0-2B66B012E132}"/>
              </a:ext>
            </a:extLst>
          </p:cNvPr>
          <p:cNvSpPr/>
          <p:nvPr/>
        </p:nvSpPr>
        <p:spPr>
          <a:xfrm>
            <a:off x="1188720" y="353006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Kariyer Planlama Desteği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5804C4AD-5787-0B2A-FA84-BF15AC344997}"/>
              </a:ext>
            </a:extLst>
          </p:cNvPr>
          <p:cNvSpPr/>
          <p:nvPr/>
        </p:nvSpPr>
        <p:spPr>
          <a:xfrm>
            <a:off x="1188720" y="4078704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3D5E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Rektörlüğe bağlı Kariyer Planlama Uygulama ve Araştırma Merkezi, öğrenci ve mezunlara mezuniyet öncesinde ve sonrasında kariyer desteği sunar. Ayrıca bölüm danışmanlarımız, öğrencilerle birebir görüşmeler yaparak kariyer planlarına yönelik yönlendirme yapar.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5935677B-9187-E633-DE8E-962BF35F1FCA}"/>
              </a:ext>
            </a:extLst>
          </p:cNvPr>
          <p:cNvSpPr/>
          <p:nvPr/>
        </p:nvSpPr>
        <p:spPr>
          <a:xfrm>
            <a:off x="6537960" y="220418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Mezunlarımızın çalıştığı başlıca alanlar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21481A7B-5EB1-094E-75B5-EDE8CCDF8BE5}"/>
              </a:ext>
            </a:extLst>
          </p:cNvPr>
          <p:cNvSpPr/>
          <p:nvPr/>
        </p:nvSpPr>
        <p:spPr>
          <a:xfrm>
            <a:off x="6537960" y="2707104"/>
            <a:ext cx="4800600" cy="713232"/>
          </a:xfrm>
          <a:prstGeom prst="roundRect">
            <a:avLst>
              <a:gd name="adj" fmla="val 15385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CB81F024-6F7F-070B-EC4C-5697AAF59B3F}"/>
              </a:ext>
            </a:extLst>
          </p:cNvPr>
          <p:cNvSpPr/>
          <p:nvPr/>
        </p:nvSpPr>
        <p:spPr>
          <a:xfrm>
            <a:off x="6693408" y="2816832"/>
            <a:ext cx="493776" cy="493776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1" descr="/home/claude/icons/hardhat.png">
            <a:extLst>
              <a:ext uri="{FF2B5EF4-FFF2-40B4-BE49-F238E27FC236}">
                <a16:creationId xmlns:a16="http://schemas.microsoft.com/office/drawing/2014/main" id="{C4D900E0-1F98-174D-692B-E6CAD12A8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790" y="2945214"/>
            <a:ext cx="237012" cy="237012"/>
          </a:xfrm>
          <a:prstGeom prst="rect">
            <a:avLst/>
          </a:prstGeom>
        </p:spPr>
      </p:pic>
      <p:sp>
        <p:nvSpPr>
          <p:cNvPr id="27" name="Text 9">
            <a:extLst>
              <a:ext uri="{FF2B5EF4-FFF2-40B4-BE49-F238E27FC236}">
                <a16:creationId xmlns:a16="http://schemas.microsoft.com/office/drawing/2014/main" id="{9162C5F3-EDDC-05FD-160E-57E430CB806B}"/>
              </a:ext>
            </a:extLst>
          </p:cNvPr>
          <p:cNvSpPr/>
          <p:nvPr/>
        </p:nvSpPr>
        <p:spPr>
          <a:xfrm>
            <a:off x="7360920" y="2707104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Şantiye ve Proje Yönetimi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279BD1E2-5536-1FF2-F5EA-C1D9DEA007F3}"/>
              </a:ext>
            </a:extLst>
          </p:cNvPr>
          <p:cNvSpPr/>
          <p:nvPr/>
        </p:nvSpPr>
        <p:spPr>
          <a:xfrm>
            <a:off x="6537960" y="3575784"/>
            <a:ext cx="4800600" cy="713232"/>
          </a:xfrm>
          <a:prstGeom prst="roundRect">
            <a:avLst>
              <a:gd name="adj" fmla="val 15385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30CA1326-9461-D710-AA10-0E502199EC43}"/>
              </a:ext>
            </a:extLst>
          </p:cNvPr>
          <p:cNvSpPr/>
          <p:nvPr/>
        </p:nvSpPr>
        <p:spPr>
          <a:xfrm>
            <a:off x="6693408" y="3685512"/>
            <a:ext cx="493776" cy="493776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2" descr="/home/claude/icons/building.png">
            <a:extLst>
              <a:ext uri="{FF2B5EF4-FFF2-40B4-BE49-F238E27FC236}">
                <a16:creationId xmlns:a16="http://schemas.microsoft.com/office/drawing/2014/main" id="{28E96E3D-BEC8-0995-B680-82B2FB3FB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790" y="3813894"/>
            <a:ext cx="237012" cy="237012"/>
          </a:xfrm>
          <a:prstGeom prst="rect">
            <a:avLst/>
          </a:prstGeom>
        </p:spPr>
      </p:pic>
      <p:sp>
        <p:nvSpPr>
          <p:cNvPr id="35" name="Text 12">
            <a:extLst>
              <a:ext uri="{FF2B5EF4-FFF2-40B4-BE49-F238E27FC236}">
                <a16:creationId xmlns:a16="http://schemas.microsoft.com/office/drawing/2014/main" id="{B69F7B8B-765D-58C5-C745-DF4E2CC893DC}"/>
              </a:ext>
            </a:extLst>
          </p:cNvPr>
          <p:cNvSpPr/>
          <p:nvPr/>
        </p:nvSpPr>
        <p:spPr>
          <a:xfrm>
            <a:off x="7360920" y="3575784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Tasarım ve Danışmanlık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C66FBCE9-992C-41FC-4FE1-E58BF8C70A5E}"/>
              </a:ext>
            </a:extLst>
          </p:cNvPr>
          <p:cNvSpPr/>
          <p:nvPr/>
        </p:nvSpPr>
        <p:spPr>
          <a:xfrm>
            <a:off x="6537960" y="4444464"/>
            <a:ext cx="4800600" cy="713232"/>
          </a:xfrm>
          <a:prstGeom prst="roundRect">
            <a:avLst>
              <a:gd name="adj" fmla="val 15385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4">
            <a:extLst>
              <a:ext uri="{FF2B5EF4-FFF2-40B4-BE49-F238E27FC236}">
                <a16:creationId xmlns:a16="http://schemas.microsoft.com/office/drawing/2014/main" id="{57BC2897-B806-F028-1486-C0A7AAF4B02E}"/>
              </a:ext>
            </a:extLst>
          </p:cNvPr>
          <p:cNvSpPr/>
          <p:nvPr/>
        </p:nvSpPr>
        <p:spPr>
          <a:xfrm>
            <a:off x="6693408" y="4554192"/>
            <a:ext cx="493776" cy="493776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3" descr="/home/claude/icons/clipboard.png">
            <a:extLst>
              <a:ext uri="{FF2B5EF4-FFF2-40B4-BE49-F238E27FC236}">
                <a16:creationId xmlns:a16="http://schemas.microsoft.com/office/drawing/2014/main" id="{C835640E-BDFB-5472-B21F-9CE88587D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790" y="4682574"/>
            <a:ext cx="237012" cy="237012"/>
          </a:xfrm>
          <a:prstGeom prst="rect">
            <a:avLst/>
          </a:prstGeom>
        </p:spPr>
      </p:pic>
      <p:sp>
        <p:nvSpPr>
          <p:cNvPr id="43" name="Text 15">
            <a:extLst>
              <a:ext uri="{FF2B5EF4-FFF2-40B4-BE49-F238E27FC236}">
                <a16:creationId xmlns:a16="http://schemas.microsoft.com/office/drawing/2014/main" id="{4F786F53-6427-C873-E5AC-A306ED584B02}"/>
              </a:ext>
            </a:extLst>
          </p:cNvPr>
          <p:cNvSpPr/>
          <p:nvPr/>
        </p:nvSpPr>
        <p:spPr>
          <a:xfrm>
            <a:off x="7360920" y="4444464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Kamu Kurumları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6">
            <a:extLst>
              <a:ext uri="{FF2B5EF4-FFF2-40B4-BE49-F238E27FC236}">
                <a16:creationId xmlns:a16="http://schemas.microsoft.com/office/drawing/2014/main" id="{BE4298D1-6AD2-159A-6AE7-FBEC5D34C070}"/>
              </a:ext>
            </a:extLst>
          </p:cNvPr>
          <p:cNvSpPr/>
          <p:nvPr/>
        </p:nvSpPr>
        <p:spPr>
          <a:xfrm>
            <a:off x="6537960" y="5313144"/>
            <a:ext cx="4800600" cy="713232"/>
          </a:xfrm>
          <a:prstGeom prst="roundRect">
            <a:avLst>
              <a:gd name="adj" fmla="val 15385"/>
            </a:avLst>
          </a:prstGeom>
          <a:solidFill>
            <a:srgbClr val="F2F6FA"/>
          </a:solidFill>
          <a:ln w="9525">
            <a:solidFill>
              <a:srgbClr val="E1E8EF"/>
            </a:solidFill>
            <a:prstDash val="solid"/>
          </a:ln>
          <a:effectLst>
            <a:outerShdw blurRad="76200" dist="12700" dir="5400000" algn="bl" rotWithShape="0">
              <a:srgbClr val="9AA8B5">
                <a:alpha val="18000"/>
              </a:srgbClr>
            </a:outerShdw>
          </a:effectLst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7">
            <a:extLst>
              <a:ext uri="{FF2B5EF4-FFF2-40B4-BE49-F238E27FC236}">
                <a16:creationId xmlns:a16="http://schemas.microsoft.com/office/drawing/2014/main" id="{960854BB-F9E4-F2C7-E3E8-51AD0287E175}"/>
              </a:ext>
            </a:extLst>
          </p:cNvPr>
          <p:cNvSpPr/>
          <p:nvPr/>
        </p:nvSpPr>
        <p:spPr>
          <a:xfrm>
            <a:off x="6693408" y="5422872"/>
            <a:ext cx="493776" cy="493776"/>
          </a:xfrm>
          <a:prstGeom prst="ellipse">
            <a:avLst/>
          </a:prstGeom>
          <a:solidFill>
            <a:srgbClr val="08294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4" descr="/home/claude/icons/flask.png">
            <a:extLst>
              <a:ext uri="{FF2B5EF4-FFF2-40B4-BE49-F238E27FC236}">
                <a16:creationId xmlns:a16="http://schemas.microsoft.com/office/drawing/2014/main" id="{C690AFCD-738A-F7F9-9C9D-F8BD1D03DD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1790" y="5551254"/>
            <a:ext cx="237012" cy="237012"/>
          </a:xfrm>
          <a:prstGeom prst="rect">
            <a:avLst/>
          </a:prstGeom>
        </p:spPr>
      </p:pic>
      <p:sp>
        <p:nvSpPr>
          <p:cNvPr id="51" name="Text 18">
            <a:extLst>
              <a:ext uri="{FF2B5EF4-FFF2-40B4-BE49-F238E27FC236}">
                <a16:creationId xmlns:a16="http://schemas.microsoft.com/office/drawing/2014/main" id="{1E29DF32-D511-D740-35FF-365AABA2EABC}"/>
              </a:ext>
            </a:extLst>
          </p:cNvPr>
          <p:cNvSpPr/>
          <p:nvPr/>
        </p:nvSpPr>
        <p:spPr>
          <a:xfrm>
            <a:off x="7360920" y="5313144"/>
            <a:ext cx="3840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94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Ar-Ge ve Akademik Kariyer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438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final_media/cover_bg.png">
            <a:extLst>
              <a:ext uri="{FF2B5EF4-FFF2-40B4-BE49-F238E27FC236}">
                <a16:creationId xmlns:a16="http://schemas.microsoft.com/office/drawing/2014/main" id="{F91A9350-35AD-ED1F-0EE8-A54435C72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09649E99-E043-AF1A-9FCD-A561DB9F8698}"/>
              </a:ext>
            </a:extLst>
          </p:cNvPr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8294E">
              <a:alpha val="82000"/>
            </a:srgbClr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744F78F5-8F21-B09E-7136-F8DF50AA000A}"/>
              </a:ext>
            </a:extLst>
          </p:cNvPr>
          <p:cNvSpPr/>
          <p:nvPr/>
        </p:nvSpPr>
        <p:spPr>
          <a:xfrm>
            <a:off x="-1" y="0"/>
            <a:ext cx="7868653" cy="6858000"/>
          </a:xfrm>
          <a:prstGeom prst="rect">
            <a:avLst/>
          </a:prstGeom>
          <a:solidFill>
            <a:srgbClr val="08294E">
              <a:alpha val="94000"/>
            </a:srgbClr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DF57CFD0-77FD-92E3-AEDB-8DE3810CA747}"/>
              </a:ext>
            </a:extLst>
          </p:cNvPr>
          <p:cNvSpPr/>
          <p:nvPr/>
        </p:nvSpPr>
        <p:spPr>
          <a:xfrm>
            <a:off x="822960" y="7315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Bizimle İletişime Geçin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F7F646DB-8829-9700-9697-3C1E1EA4C097}"/>
              </a:ext>
            </a:extLst>
          </p:cNvPr>
          <p:cNvSpPr/>
          <p:nvPr/>
        </p:nvSpPr>
        <p:spPr>
          <a:xfrm>
            <a:off x="868680" y="1645920"/>
            <a:ext cx="1371600" cy="41148"/>
          </a:xfrm>
          <a:prstGeom prst="rect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FA512271-B2BC-9F79-518E-38ED52B55F9B}"/>
              </a:ext>
            </a:extLst>
          </p:cNvPr>
          <p:cNvSpPr/>
          <p:nvPr/>
        </p:nvSpPr>
        <p:spPr>
          <a:xfrm>
            <a:off x="822960" y="1874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İnşaat Mühendisliği Bölümü · Antalya Bilim Üniversitesi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CBA7936D-6B89-EEB5-2B85-B41DC2E88B18}"/>
              </a:ext>
            </a:extLst>
          </p:cNvPr>
          <p:cNvSpPr/>
          <p:nvPr/>
        </p:nvSpPr>
        <p:spPr>
          <a:xfrm>
            <a:off x="868680" y="2606040"/>
            <a:ext cx="548640" cy="54864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" descr="/home/claude/icons/building.png">
            <a:extLst>
              <a:ext uri="{FF2B5EF4-FFF2-40B4-BE49-F238E27FC236}">
                <a16:creationId xmlns:a16="http://schemas.microsoft.com/office/drawing/2014/main" id="{5F0DEE4C-5659-C11C-C9A2-D6A772BAF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26" y="2748686"/>
            <a:ext cx="263347" cy="263347"/>
          </a:xfrm>
          <a:prstGeom prst="rect">
            <a:avLst/>
          </a:prstGeom>
        </p:spPr>
      </p:pic>
      <p:sp>
        <p:nvSpPr>
          <p:cNvPr id="21" name="Text 6">
            <a:extLst>
              <a:ext uri="{FF2B5EF4-FFF2-40B4-BE49-F238E27FC236}">
                <a16:creationId xmlns:a16="http://schemas.microsoft.com/office/drawing/2014/main" id="{438BF34A-CFE5-821F-C8CF-7CB7F206FB6B}"/>
              </a:ext>
            </a:extLst>
          </p:cNvPr>
          <p:cNvSpPr/>
          <p:nvPr/>
        </p:nvSpPr>
        <p:spPr>
          <a:xfrm>
            <a:off x="1600200" y="25877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ADRES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CACA51FA-B6BC-CCE0-A5F3-1BB2696A88C0}"/>
              </a:ext>
            </a:extLst>
          </p:cNvPr>
          <p:cNvSpPr/>
          <p:nvPr/>
        </p:nvSpPr>
        <p:spPr>
          <a:xfrm>
            <a:off x="1600200" y="2825496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Çıplaklı Mah. Akdeniz Bulvarı No: 290/A, 07190 Döşemealtı / Antalya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DCAC5130-0D3B-F02B-B8DC-39077D76F7DB}"/>
              </a:ext>
            </a:extLst>
          </p:cNvPr>
          <p:cNvSpPr/>
          <p:nvPr/>
        </p:nvSpPr>
        <p:spPr>
          <a:xfrm>
            <a:off x="868680" y="3447288"/>
            <a:ext cx="548640" cy="54864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" descr="/home/claude/icons/phone.png">
            <a:extLst>
              <a:ext uri="{FF2B5EF4-FFF2-40B4-BE49-F238E27FC236}">
                <a16:creationId xmlns:a16="http://schemas.microsoft.com/office/drawing/2014/main" id="{3E9413F8-DD68-CB29-2C3D-0A2354EB4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26" y="3589934"/>
            <a:ext cx="263347" cy="263347"/>
          </a:xfrm>
          <a:prstGeom prst="rect">
            <a:avLst/>
          </a:prstGeom>
        </p:spPr>
      </p:pic>
      <p:sp>
        <p:nvSpPr>
          <p:cNvPr id="29" name="Text 9">
            <a:extLst>
              <a:ext uri="{FF2B5EF4-FFF2-40B4-BE49-F238E27FC236}">
                <a16:creationId xmlns:a16="http://schemas.microsoft.com/office/drawing/2014/main" id="{DBC68AC5-522B-8369-4310-128C045BE53D}"/>
              </a:ext>
            </a:extLst>
          </p:cNvPr>
          <p:cNvSpPr/>
          <p:nvPr/>
        </p:nvSpPr>
        <p:spPr>
          <a:xfrm>
            <a:off x="1600200" y="342900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TELEFON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AEF9ABEE-6453-A477-081D-FFC113F74550}"/>
              </a:ext>
            </a:extLst>
          </p:cNvPr>
          <p:cNvSpPr/>
          <p:nvPr/>
        </p:nvSpPr>
        <p:spPr>
          <a:xfrm>
            <a:off x="1600200" y="3666744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(0242) 245 00 00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46C01D3A-5A1D-E9E5-86D4-7C7584F3A899}"/>
              </a:ext>
            </a:extLst>
          </p:cNvPr>
          <p:cNvSpPr/>
          <p:nvPr/>
        </p:nvSpPr>
        <p:spPr>
          <a:xfrm>
            <a:off x="868680" y="4288536"/>
            <a:ext cx="548640" cy="54864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3" descr="/home/claude/icons/globe.png">
            <a:extLst>
              <a:ext uri="{FF2B5EF4-FFF2-40B4-BE49-F238E27FC236}">
                <a16:creationId xmlns:a16="http://schemas.microsoft.com/office/drawing/2014/main" id="{263B374E-8371-1EE7-59F5-0422E4CE6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26" y="4431182"/>
            <a:ext cx="263347" cy="263347"/>
          </a:xfrm>
          <a:prstGeom prst="rect">
            <a:avLst/>
          </a:prstGeom>
        </p:spPr>
      </p:pic>
      <p:sp>
        <p:nvSpPr>
          <p:cNvPr id="37" name="Text 12">
            <a:extLst>
              <a:ext uri="{FF2B5EF4-FFF2-40B4-BE49-F238E27FC236}">
                <a16:creationId xmlns:a16="http://schemas.microsoft.com/office/drawing/2014/main" id="{959D3CEF-2C3F-9F5E-87C3-D75DF32BA222}"/>
              </a:ext>
            </a:extLst>
          </p:cNvPr>
          <p:cNvSpPr/>
          <p:nvPr/>
        </p:nvSpPr>
        <p:spPr>
          <a:xfrm>
            <a:off x="1600200" y="42702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E-POSTA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B810A29D-4E8F-7095-01AD-817A7C3F53C8}"/>
              </a:ext>
            </a:extLst>
          </p:cNvPr>
          <p:cNvSpPr/>
          <p:nvPr/>
        </p:nvSpPr>
        <p:spPr>
          <a:xfrm>
            <a:off x="1600200" y="4507992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necati.agiralioglu@antalya.edu.tr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11 Insta">
            <a:hlinkClick r:id="rId6"/>
          </p:cNvPr>
          <p:cNvSpPr/>
          <p:nvPr/>
        </p:nvSpPr>
        <p:spPr>
          <a:xfrm>
            <a:off x="868680" y="5129784"/>
            <a:ext cx="548640" cy="548640"/>
          </a:xfrm>
          <a:prstGeom prst="ellipse">
            <a:avLst/>
          </a:prstGeom>
          <a:solidFill>
            <a:srgbClr val="1CA7BE"/>
          </a:solidFill>
          <a:ln/>
        </p:spPr>
        <p:txBody>
          <a:bodyPr/>
          <a:lstStyle/>
          <a:p>
            <a:endParaRPr lang="tr-TR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 3 Insta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326" y="5272430"/>
            <a:ext cx="263347" cy="263347"/>
          </a:xfrm>
          <a:prstGeom prst="rect">
            <a:avLst/>
          </a:prstGeom>
        </p:spPr>
      </p:pic>
      <p:sp>
        <p:nvSpPr>
          <p:cNvPr id="47" name="Text 12 Insta">
            <a:hlinkClick r:id="rId6"/>
          </p:cNvPr>
          <p:cNvSpPr/>
          <p:nvPr/>
        </p:nvSpPr>
        <p:spPr>
          <a:xfrm>
            <a:off x="1600200" y="511149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CA7B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INSTAGRAM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13 Insta">
            <a:hlinkClick r:id="rId6"/>
          </p:cNvPr>
          <p:cNvSpPr/>
          <p:nvPr/>
        </p:nvSpPr>
        <p:spPr>
          <a:xfrm>
            <a:off x="1600200" y="534924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instagram.com/abu_civil_engineering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4">
            <a:extLst>
              <a:ext uri="{FF2B5EF4-FFF2-40B4-BE49-F238E27FC236}">
                <a16:creationId xmlns:a16="http://schemas.microsoft.com/office/drawing/2014/main" id="{3FB4BD27-CD6A-8F0B-0361-B2960A18593A}"/>
              </a:ext>
            </a:extLst>
          </p:cNvPr>
          <p:cNvSpPr/>
          <p:nvPr/>
        </p:nvSpPr>
        <p:spPr>
          <a:xfrm>
            <a:off x="822960" y="61447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9BFD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Prof. Dr. Necati Ağıralioğlu — Bölüm Başkanı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47798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1874</Words>
  <Application>Microsoft Office PowerPoint</Application>
  <PresentationFormat>Geniş ekran</PresentationFormat>
  <Paragraphs>300</Paragraphs>
  <Slides>20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Aptos</vt:lpstr>
      <vt:lpstr>Arial</vt:lpstr>
      <vt:lpstr>Bierstadt</vt:lpstr>
      <vt:lpstr>Calibri</vt:lpstr>
      <vt:lpstr>Georgia</vt:lpstr>
      <vt:lpstr>GestaltVTI</vt:lpstr>
      <vt:lpstr>ANTALYA BİLİM ÜNİVERSİTESİ</vt:lpstr>
      <vt:lpstr>Bir Bakışta İnşaat Mühendisliği Bölümü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Metin TUNCER</dc:creator>
  <cp:lastModifiedBy>Metin TUNCER</cp:lastModifiedBy>
  <cp:revision>1</cp:revision>
  <dcterms:created xsi:type="dcterms:W3CDTF">2026-07-13T19:03:21Z</dcterms:created>
  <dcterms:modified xsi:type="dcterms:W3CDTF">2026-09-28T08:50:02Z</dcterms:modified>
</cp:coreProperties>
</file>