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27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7.png"/><Relationship Id="rId21" Type="http://schemas.openxmlformats.org/officeDocument/2006/relationships/image" Target="../media/image3.png"/><Relationship Id="rId7" Type="http://schemas.openxmlformats.org/officeDocument/2006/relationships/image" Target="../media/image11.png"/><Relationship Id="rId12" Type="http://schemas.openxmlformats.org/officeDocument/2006/relationships/hyperlink" Target="https://antalya.edu.tr/tr/fakulte-ve-enstituler/turizm-fakultesi/turizm-isletmeciligi/personeller/mehmet-yazici" TargetMode="External"/><Relationship Id="rId17" Type="http://schemas.openxmlformats.org/officeDocument/2006/relationships/image" Target="../media/image20.png"/><Relationship Id="rId2" Type="http://schemas.openxmlformats.org/officeDocument/2006/relationships/image" Target="../media/image6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8.png"/><Relationship Id="rId10" Type="http://schemas.openxmlformats.org/officeDocument/2006/relationships/image" Target="../media/image14.png"/><Relationship Id="rId19" Type="http://schemas.openxmlformats.org/officeDocument/2006/relationships/image" Target="../media/image22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0.png"/><Relationship Id="rId18" Type="http://schemas.openxmlformats.org/officeDocument/2006/relationships/image" Target="../media/image33.png"/><Relationship Id="rId3" Type="http://schemas.openxmlformats.org/officeDocument/2006/relationships/image" Target="../media/image24.png"/><Relationship Id="rId21" Type="http://schemas.openxmlformats.org/officeDocument/2006/relationships/image" Target="../media/image35.png"/><Relationship Id="rId7" Type="http://schemas.openxmlformats.org/officeDocument/2006/relationships/image" Target="../media/image13.png"/><Relationship Id="rId12" Type="http://schemas.openxmlformats.org/officeDocument/2006/relationships/image" Target="../media/image28.png"/><Relationship Id="rId17" Type="http://schemas.openxmlformats.org/officeDocument/2006/relationships/image" Target="../media/image32.png"/><Relationship Id="rId2" Type="http://schemas.openxmlformats.org/officeDocument/2006/relationships/image" Target="../media/image6.png"/><Relationship Id="rId16" Type="http://schemas.openxmlformats.org/officeDocument/2006/relationships/image" Target="../media/image31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6.png"/><Relationship Id="rId5" Type="http://schemas.openxmlformats.org/officeDocument/2006/relationships/image" Target="../media/image26.png"/><Relationship Id="rId15" Type="http://schemas.openxmlformats.org/officeDocument/2006/relationships/image" Target="../media/image30.png"/><Relationship Id="rId10" Type="http://schemas.openxmlformats.org/officeDocument/2006/relationships/hyperlink" Target="https://antalya.edu.tr/tr/fakulte-ve-enstituler/turizm-fakultesi/turizm-isletmeciligi/personeller/caner-unal" TargetMode="External"/><Relationship Id="rId19" Type="http://schemas.openxmlformats.org/officeDocument/2006/relationships/image" Target="../media/image3.png"/><Relationship Id="rId4" Type="http://schemas.openxmlformats.org/officeDocument/2006/relationships/image" Target="../media/image25.png"/><Relationship Id="rId9" Type="http://schemas.openxmlformats.org/officeDocument/2006/relationships/image" Target="../media/image27.png"/><Relationship Id="rId14" Type="http://schemas.openxmlformats.org/officeDocument/2006/relationships/image" Target="../media/image29.png"/><Relationship Id="rId22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6.png"/><Relationship Id="rId18" Type="http://schemas.openxmlformats.org/officeDocument/2006/relationships/image" Target="../media/image39.png"/><Relationship Id="rId3" Type="http://schemas.openxmlformats.org/officeDocument/2006/relationships/image" Target="../media/image36.png"/><Relationship Id="rId21" Type="http://schemas.openxmlformats.org/officeDocument/2006/relationships/image" Target="../media/image42.png"/><Relationship Id="rId7" Type="http://schemas.openxmlformats.org/officeDocument/2006/relationships/image" Target="../media/image29.png"/><Relationship Id="rId12" Type="http://schemas.openxmlformats.org/officeDocument/2006/relationships/hyperlink" Target="https://antalya.edu.tr/tr/fakulte-ve-enstituler/turizm-fakultesi/turizm-isletmeciligi/personeller/gozdegul-baser" TargetMode="External"/><Relationship Id="rId17" Type="http://schemas.openxmlformats.org/officeDocument/2006/relationships/image" Target="../media/image38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37.png"/><Relationship Id="rId5" Type="http://schemas.openxmlformats.org/officeDocument/2006/relationships/image" Target="../media/image25.png"/><Relationship Id="rId15" Type="http://schemas.openxmlformats.org/officeDocument/2006/relationships/image" Target="../media/image19.png"/><Relationship Id="rId23" Type="http://schemas.openxmlformats.org/officeDocument/2006/relationships/image" Target="../media/image3.png"/><Relationship Id="rId10" Type="http://schemas.openxmlformats.org/officeDocument/2006/relationships/image" Target="../media/image14.png"/><Relationship Id="rId19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13.png"/><Relationship Id="rId14" Type="http://schemas.openxmlformats.org/officeDocument/2006/relationships/image" Target="../media/image35.png"/><Relationship Id="rId22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6.png"/><Relationship Id="rId18" Type="http://schemas.openxmlformats.org/officeDocument/2006/relationships/image" Target="../media/image39.png"/><Relationship Id="rId3" Type="http://schemas.openxmlformats.org/officeDocument/2006/relationships/image" Target="../media/image43.png"/><Relationship Id="rId21" Type="http://schemas.openxmlformats.org/officeDocument/2006/relationships/image" Target="../media/image42.png"/><Relationship Id="rId7" Type="http://schemas.openxmlformats.org/officeDocument/2006/relationships/image" Target="../media/image29.png"/><Relationship Id="rId12" Type="http://schemas.openxmlformats.org/officeDocument/2006/relationships/hyperlink" Target="https://antalya.edu.tr/tr/fakulte-ve-enstituler/turizm-fakultesi/turizm-isletmeciligi/personeller/gozdegul-baser" TargetMode="External"/><Relationship Id="rId17" Type="http://schemas.openxmlformats.org/officeDocument/2006/relationships/image" Target="../media/image38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37.png"/><Relationship Id="rId5" Type="http://schemas.openxmlformats.org/officeDocument/2006/relationships/image" Target="../media/image25.png"/><Relationship Id="rId15" Type="http://schemas.openxmlformats.org/officeDocument/2006/relationships/image" Target="../media/image19.png"/><Relationship Id="rId23" Type="http://schemas.openxmlformats.org/officeDocument/2006/relationships/image" Target="../media/image3.png"/><Relationship Id="rId10" Type="http://schemas.openxmlformats.org/officeDocument/2006/relationships/image" Target="../media/image14.png"/><Relationship Id="rId19" Type="http://schemas.openxmlformats.org/officeDocument/2006/relationships/image" Target="../media/image40.png"/><Relationship Id="rId4" Type="http://schemas.openxmlformats.org/officeDocument/2006/relationships/image" Target="../media/image44.png"/><Relationship Id="rId9" Type="http://schemas.openxmlformats.org/officeDocument/2006/relationships/image" Target="../media/image13.png"/><Relationship Id="rId14" Type="http://schemas.openxmlformats.org/officeDocument/2006/relationships/image" Target="../media/image45.png"/><Relationship Id="rId22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hyperlink" Target="https://antalya.edu.tr/tr/fakulte-ve-enstituler/turizm-fakultesi/turizm-isletmeciligi/personeller/gozdegul-baser" TargetMode="External"/><Relationship Id="rId18" Type="http://schemas.openxmlformats.org/officeDocument/2006/relationships/image" Target="../media/image38.png"/><Relationship Id="rId3" Type="http://schemas.openxmlformats.org/officeDocument/2006/relationships/image" Target="../media/image43.png"/><Relationship Id="rId21" Type="http://schemas.openxmlformats.org/officeDocument/2006/relationships/image" Target="../media/image51.png"/><Relationship Id="rId7" Type="http://schemas.openxmlformats.org/officeDocument/2006/relationships/image" Target="../media/image47.png"/><Relationship Id="rId12" Type="http://schemas.openxmlformats.org/officeDocument/2006/relationships/image" Target="../media/image37.png"/><Relationship Id="rId17" Type="http://schemas.openxmlformats.org/officeDocument/2006/relationships/image" Target="../media/image20.png"/><Relationship Id="rId2" Type="http://schemas.openxmlformats.org/officeDocument/2006/relationships/image" Target="../media/image6.png"/><Relationship Id="rId16" Type="http://schemas.openxmlformats.org/officeDocument/2006/relationships/image" Target="../media/image19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46.png"/><Relationship Id="rId15" Type="http://schemas.openxmlformats.org/officeDocument/2006/relationships/image" Target="../media/image48.png"/><Relationship Id="rId23" Type="http://schemas.openxmlformats.org/officeDocument/2006/relationships/image" Target="../media/image3.png"/><Relationship Id="rId10" Type="http://schemas.openxmlformats.org/officeDocument/2006/relationships/image" Target="../media/image13.png"/><Relationship Id="rId19" Type="http://schemas.openxmlformats.org/officeDocument/2006/relationships/image" Target="../media/image49.png"/><Relationship Id="rId4" Type="http://schemas.openxmlformats.org/officeDocument/2006/relationships/image" Target="../media/image44.png"/><Relationship Id="rId9" Type="http://schemas.openxmlformats.org/officeDocument/2006/relationships/image" Target="../media/image12.png"/><Relationship Id="rId14" Type="http://schemas.openxmlformats.org/officeDocument/2006/relationships/image" Target="../media/image16.png"/><Relationship Id="rId22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37.png"/><Relationship Id="rId18" Type="http://schemas.openxmlformats.org/officeDocument/2006/relationships/image" Target="../media/image20.png"/><Relationship Id="rId26" Type="http://schemas.openxmlformats.org/officeDocument/2006/relationships/image" Target="../media/image23.png"/><Relationship Id="rId3" Type="http://schemas.openxmlformats.org/officeDocument/2006/relationships/image" Target="../media/image43.png"/><Relationship Id="rId21" Type="http://schemas.openxmlformats.org/officeDocument/2006/relationships/image" Target="../media/image40.png"/><Relationship Id="rId7" Type="http://schemas.openxmlformats.org/officeDocument/2006/relationships/image" Target="../media/image2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57.png"/><Relationship Id="rId2" Type="http://schemas.openxmlformats.org/officeDocument/2006/relationships/image" Target="../media/image6.png"/><Relationship Id="rId16" Type="http://schemas.openxmlformats.org/officeDocument/2006/relationships/image" Target="../media/image55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24" Type="http://schemas.openxmlformats.org/officeDocument/2006/relationships/image" Target="../media/image56.png"/><Relationship Id="rId5" Type="http://schemas.openxmlformats.org/officeDocument/2006/relationships/image" Target="../media/image52.png"/><Relationship Id="rId15" Type="http://schemas.openxmlformats.org/officeDocument/2006/relationships/image" Target="../media/image16.png"/><Relationship Id="rId23" Type="http://schemas.openxmlformats.org/officeDocument/2006/relationships/image" Target="../media/image42.png"/><Relationship Id="rId10" Type="http://schemas.openxmlformats.org/officeDocument/2006/relationships/image" Target="../media/image12.png"/><Relationship Id="rId19" Type="http://schemas.openxmlformats.org/officeDocument/2006/relationships/image" Target="../media/image38.png"/><Relationship Id="rId4" Type="http://schemas.openxmlformats.org/officeDocument/2006/relationships/image" Target="../media/image44.png"/><Relationship Id="rId9" Type="http://schemas.openxmlformats.org/officeDocument/2006/relationships/image" Target="../media/image54.png"/><Relationship Id="rId14" Type="http://schemas.openxmlformats.org/officeDocument/2006/relationships/hyperlink" Target="https://antalya.edu.tr/tr/fakulte-ve-enstituler/turizm-fakultesi/turizm-isletmeciligi/personeller/gozdegul-baser" TargetMode="External"/><Relationship Id="rId22" Type="http://schemas.openxmlformats.org/officeDocument/2006/relationships/image" Target="../media/image41.png"/><Relationship Id="rId27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37.png"/><Relationship Id="rId18" Type="http://schemas.openxmlformats.org/officeDocument/2006/relationships/image" Target="../media/image20.png"/><Relationship Id="rId26" Type="http://schemas.openxmlformats.org/officeDocument/2006/relationships/image" Target="../media/image23.png"/><Relationship Id="rId3" Type="http://schemas.openxmlformats.org/officeDocument/2006/relationships/image" Target="../media/image43.png"/><Relationship Id="rId21" Type="http://schemas.openxmlformats.org/officeDocument/2006/relationships/image" Target="../media/image40.png"/><Relationship Id="rId7" Type="http://schemas.openxmlformats.org/officeDocument/2006/relationships/image" Target="../media/image2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57.png"/><Relationship Id="rId2" Type="http://schemas.openxmlformats.org/officeDocument/2006/relationships/image" Target="../media/image6.png"/><Relationship Id="rId16" Type="http://schemas.openxmlformats.org/officeDocument/2006/relationships/image" Target="../media/image58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24" Type="http://schemas.openxmlformats.org/officeDocument/2006/relationships/image" Target="../media/image56.png"/><Relationship Id="rId5" Type="http://schemas.openxmlformats.org/officeDocument/2006/relationships/image" Target="../media/image52.png"/><Relationship Id="rId15" Type="http://schemas.openxmlformats.org/officeDocument/2006/relationships/image" Target="../media/image16.png"/><Relationship Id="rId23" Type="http://schemas.openxmlformats.org/officeDocument/2006/relationships/image" Target="../media/image42.png"/><Relationship Id="rId10" Type="http://schemas.openxmlformats.org/officeDocument/2006/relationships/image" Target="../media/image12.png"/><Relationship Id="rId19" Type="http://schemas.openxmlformats.org/officeDocument/2006/relationships/image" Target="../media/image38.png"/><Relationship Id="rId4" Type="http://schemas.openxmlformats.org/officeDocument/2006/relationships/image" Target="../media/image44.png"/><Relationship Id="rId9" Type="http://schemas.openxmlformats.org/officeDocument/2006/relationships/image" Target="../media/image54.png"/><Relationship Id="rId14" Type="http://schemas.openxmlformats.org/officeDocument/2006/relationships/hyperlink" Target="https://antalya.edu.tr/tr/fakulte-ve-enstituler/turizm-fakultesi/turizm-isletmeciligi/personeller/gozdegul-baser" TargetMode="External"/><Relationship Id="rId22" Type="http://schemas.openxmlformats.org/officeDocument/2006/relationships/image" Target="../media/image41.png"/><Relationship Id="rId27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37.png"/><Relationship Id="rId18" Type="http://schemas.openxmlformats.org/officeDocument/2006/relationships/image" Target="../media/image20.png"/><Relationship Id="rId26" Type="http://schemas.openxmlformats.org/officeDocument/2006/relationships/image" Target="../media/image23.png"/><Relationship Id="rId3" Type="http://schemas.openxmlformats.org/officeDocument/2006/relationships/image" Target="../media/image43.png"/><Relationship Id="rId21" Type="http://schemas.openxmlformats.org/officeDocument/2006/relationships/image" Target="../media/image40.png"/><Relationship Id="rId7" Type="http://schemas.openxmlformats.org/officeDocument/2006/relationships/image" Target="../media/image2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57.png"/><Relationship Id="rId2" Type="http://schemas.openxmlformats.org/officeDocument/2006/relationships/image" Target="../media/image6.png"/><Relationship Id="rId16" Type="http://schemas.openxmlformats.org/officeDocument/2006/relationships/image" Target="../media/image59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24" Type="http://schemas.openxmlformats.org/officeDocument/2006/relationships/image" Target="../media/image56.png"/><Relationship Id="rId5" Type="http://schemas.openxmlformats.org/officeDocument/2006/relationships/image" Target="../media/image52.png"/><Relationship Id="rId15" Type="http://schemas.openxmlformats.org/officeDocument/2006/relationships/image" Target="../media/image16.png"/><Relationship Id="rId23" Type="http://schemas.openxmlformats.org/officeDocument/2006/relationships/image" Target="../media/image42.png"/><Relationship Id="rId10" Type="http://schemas.openxmlformats.org/officeDocument/2006/relationships/image" Target="../media/image12.png"/><Relationship Id="rId19" Type="http://schemas.openxmlformats.org/officeDocument/2006/relationships/image" Target="../media/image38.png"/><Relationship Id="rId4" Type="http://schemas.openxmlformats.org/officeDocument/2006/relationships/image" Target="../media/image44.png"/><Relationship Id="rId9" Type="http://schemas.openxmlformats.org/officeDocument/2006/relationships/image" Target="../media/image54.png"/><Relationship Id="rId14" Type="http://schemas.openxmlformats.org/officeDocument/2006/relationships/hyperlink" Target="https://antalya.edu.tr/tr/fakulte-ve-enstituler/turizm-fakultesi/turizm-isletmeciligi/personeller/gozdegul-baser" TargetMode="External"/><Relationship Id="rId22" Type="http://schemas.openxmlformats.org/officeDocument/2006/relationships/image" Target="../media/image41.png"/><Relationship Id="rId27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ntalya.edu.tr/tr/fakulte-ve-enstituler/turizm-fakultesi/turizm-isletmeciligi/personeller/gozdegul-baser" TargetMode="External"/><Relationship Id="rId5" Type="http://schemas.openxmlformats.org/officeDocument/2006/relationships/hyperlink" Target="https://antalya.edu.tr/tr/fakulte-ve-enstituler/turizm-fakultesi/turizm-isletmeciligi/personeller/caner-unal" TargetMode="External"/><Relationship Id="rId4" Type="http://schemas.openxmlformats.org/officeDocument/2006/relationships/hyperlink" Target="https://antalya.edu.tr/tr/fakulte-ve-enstituler/turizm-fakultesi/turizm-isletmeciligi/personeller/mehmet-yazic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139070"/>
            <a:ext cx="2676525" cy="6953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325" y="3139070"/>
            <a:ext cx="2676525" cy="6953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150" y="3139070"/>
            <a:ext cx="2676525" cy="6953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3975" y="3139070"/>
            <a:ext cx="2676525" cy="6953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948695"/>
            <a:ext cx="2676525" cy="69532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325" y="3948695"/>
            <a:ext cx="2676525" cy="69532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150" y="3948695"/>
            <a:ext cx="2676525" cy="69532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3975" y="3948695"/>
            <a:ext cx="2676525" cy="69532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14375" y="3262895"/>
            <a:ext cx="2390775" cy="104775"/>
          </a:xfrm>
          <a:prstGeom prst="rect">
            <a:avLst/>
          </a:prstGeom>
          <a:noFill/>
        </p:spPr>
        <p:txBody>
          <a:bodyPr wrap="square" lIns="71437" tIns="0" rIns="0" bIns="0" anchor="t">
            <a:spAutoFit/>
          </a:bodyPr>
          <a:lstStyle/>
          <a:p>
            <a:pPr algn="l"/>
            <a:r>
              <a:rPr sz="712" b="1" i="0" u="none" dirty="0">
                <a:solidFill>
                  <a:srgbClr val="38BDF8"/>
                </a:solidFill>
                <a:latin typeface="Inter"/>
              </a:rPr>
              <a:t>EĞITIM 01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4375" y="3405770"/>
            <a:ext cx="2510313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5"/>
              </a:lnSpc>
            </a:pPr>
            <a:r>
              <a:rPr sz="900" b="0" i="0" u="none">
                <a:solidFill>
                  <a:srgbClr val="FFFFFF"/>
                </a:solidFill>
                <a:latin typeface="Poppins SemiBold"/>
              </a:rPr>
              <a:t>Finansçı Olmayanlar İçin Finans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6929" y="3586745"/>
            <a:ext cx="2390775" cy="123825"/>
          </a:xfrm>
          <a:prstGeom prst="rect">
            <a:avLst/>
          </a:prstGeom>
          <a:noFill/>
        </p:spPr>
        <p:txBody>
          <a:bodyPr wrap="square" lIns="123825" tIns="0" rIns="0" bIns="0" anchor="t">
            <a:spAutoFit/>
          </a:bodyPr>
          <a:lstStyle/>
          <a:p>
            <a:pPr algn="l"/>
            <a:r>
              <a:rPr sz="787" b="0" i="0" u="none" dirty="0">
                <a:solidFill>
                  <a:srgbClr val="CBD5E1"/>
                </a:solidFill>
                <a:latin typeface="Inter"/>
              </a:rPr>
              <a:t>Prof. Dr. Mehmet </a:t>
            </a:r>
            <a:r>
              <a:rPr sz="787" b="0" i="0" u="none" dirty="0" err="1">
                <a:solidFill>
                  <a:srgbClr val="CBD5E1"/>
                </a:solidFill>
                <a:latin typeface="Inter"/>
              </a:rPr>
              <a:t>Yazıcı</a:t>
            </a:r>
            <a:endParaRPr sz="787" b="0" i="0" u="none" dirty="0">
              <a:solidFill>
                <a:srgbClr val="CBD5E1"/>
              </a:solidFill>
              <a:latin typeface="Inter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05200" y="3262895"/>
            <a:ext cx="2390775" cy="104775"/>
          </a:xfrm>
          <a:prstGeom prst="rect">
            <a:avLst/>
          </a:prstGeom>
          <a:noFill/>
        </p:spPr>
        <p:txBody>
          <a:bodyPr wrap="square" lIns="119062" tIns="0" rIns="0" bIns="0" anchor="t">
            <a:spAutoFit/>
          </a:bodyPr>
          <a:lstStyle/>
          <a:p>
            <a:pPr algn="l"/>
            <a:r>
              <a:rPr sz="712" b="1" i="0" u="none">
                <a:solidFill>
                  <a:srgbClr val="38BDF8"/>
                </a:solidFill>
                <a:latin typeface="Inter"/>
              </a:rPr>
              <a:t>EĞITIM 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05200" y="3405770"/>
            <a:ext cx="2510313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5"/>
              </a:lnSpc>
            </a:pPr>
            <a:r>
              <a:rPr sz="900" b="0" i="0" u="none">
                <a:solidFill>
                  <a:srgbClr val="FFFFFF"/>
                </a:solidFill>
                <a:latin typeface="Poppins SemiBold"/>
              </a:rPr>
              <a:t>Liderlik &amp; Etkin Yönetim Becerileri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79365" y="3586745"/>
            <a:ext cx="2390775" cy="123825"/>
          </a:xfrm>
          <a:prstGeom prst="rect">
            <a:avLst/>
          </a:prstGeom>
          <a:noFill/>
        </p:spPr>
        <p:txBody>
          <a:bodyPr wrap="square" lIns="123825" tIns="0" rIns="0" bIns="0" anchor="t">
            <a:spAutoFit/>
          </a:bodyPr>
          <a:lstStyle/>
          <a:p>
            <a:pPr algn="l"/>
            <a:r>
              <a:rPr sz="787" b="0" i="0" u="none" dirty="0" err="1">
                <a:solidFill>
                  <a:srgbClr val="CBD5E1"/>
                </a:solidFill>
                <a:latin typeface="Inter"/>
              </a:rPr>
              <a:t>Doç</a:t>
            </a:r>
            <a:r>
              <a:rPr sz="787" b="0" i="0" u="none" dirty="0">
                <a:solidFill>
                  <a:srgbClr val="CBD5E1"/>
                </a:solidFill>
                <a:latin typeface="Inter"/>
              </a:rPr>
              <a:t>. Dr. Caner </a:t>
            </a:r>
            <a:r>
              <a:rPr sz="787" b="0" i="0" u="none" dirty="0" err="1">
                <a:solidFill>
                  <a:srgbClr val="CBD5E1"/>
                </a:solidFill>
                <a:latin typeface="Inter"/>
              </a:rPr>
              <a:t>Ünal</a:t>
            </a:r>
            <a:endParaRPr sz="787" b="0" i="0" u="none" dirty="0">
              <a:solidFill>
                <a:srgbClr val="CBD5E1"/>
              </a:solidFill>
              <a:latin typeface="Inter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96025" y="3262895"/>
            <a:ext cx="2390775" cy="104775"/>
          </a:xfrm>
          <a:prstGeom prst="rect">
            <a:avLst/>
          </a:prstGeom>
          <a:noFill/>
        </p:spPr>
        <p:txBody>
          <a:bodyPr wrap="square" lIns="119062" tIns="0" rIns="0" bIns="0" anchor="t">
            <a:spAutoFit/>
          </a:bodyPr>
          <a:lstStyle/>
          <a:p>
            <a:pPr algn="l"/>
            <a:r>
              <a:rPr sz="712" b="1" i="0" u="none">
                <a:solidFill>
                  <a:srgbClr val="38BDF8"/>
                </a:solidFill>
                <a:latin typeface="Inter"/>
              </a:rPr>
              <a:t>EĞITIM 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96025" y="3405770"/>
            <a:ext cx="2510313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5"/>
              </a:lnSpc>
            </a:pPr>
            <a:r>
              <a:rPr sz="900" b="0" i="0" u="none">
                <a:solidFill>
                  <a:srgbClr val="FFFFFF"/>
                </a:solidFill>
                <a:latin typeface="Poppins SemiBold"/>
              </a:rPr>
              <a:t>Takım Eğitimi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70190" y="3586745"/>
            <a:ext cx="2390775" cy="123825"/>
          </a:xfrm>
          <a:prstGeom prst="rect">
            <a:avLst/>
          </a:prstGeom>
          <a:noFill/>
        </p:spPr>
        <p:txBody>
          <a:bodyPr wrap="square" lIns="123825" tIns="0" rIns="0" bIns="0" anchor="t">
            <a:spAutoFit/>
          </a:bodyPr>
          <a:lstStyle/>
          <a:p>
            <a:pPr algn="l"/>
            <a:r>
              <a:rPr sz="787" b="0" i="0" u="none" dirty="0" err="1">
                <a:solidFill>
                  <a:srgbClr val="CBD5E1"/>
                </a:solidFill>
                <a:latin typeface="Inter"/>
              </a:rPr>
              <a:t>Doç</a:t>
            </a:r>
            <a:r>
              <a:rPr sz="787" b="0" i="0" u="none" dirty="0">
                <a:solidFill>
                  <a:srgbClr val="CBD5E1"/>
                </a:solidFill>
                <a:latin typeface="Inter"/>
              </a:rPr>
              <a:t>. Dr. </a:t>
            </a:r>
            <a:r>
              <a:rPr sz="787" b="0" i="0" u="none" dirty="0" err="1">
                <a:solidFill>
                  <a:srgbClr val="CBD5E1"/>
                </a:solidFill>
                <a:latin typeface="Inter"/>
              </a:rPr>
              <a:t>Gözdegül</a:t>
            </a:r>
            <a:r>
              <a:rPr sz="787" b="0" i="0" u="none" dirty="0">
                <a:solidFill>
                  <a:srgbClr val="CBD5E1"/>
                </a:solidFill>
                <a:latin typeface="Inter"/>
              </a:rPr>
              <a:t> </a:t>
            </a:r>
            <a:r>
              <a:rPr sz="787" b="0" i="0" u="none" dirty="0" err="1">
                <a:solidFill>
                  <a:srgbClr val="CBD5E1"/>
                </a:solidFill>
                <a:latin typeface="Inter"/>
              </a:rPr>
              <a:t>Başer</a:t>
            </a:r>
            <a:endParaRPr sz="787" b="0" i="0" u="none" dirty="0">
              <a:solidFill>
                <a:srgbClr val="CBD5E1"/>
              </a:solidFill>
              <a:latin typeface="Inter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086850" y="3262895"/>
            <a:ext cx="2390775" cy="104775"/>
          </a:xfrm>
          <a:prstGeom prst="rect">
            <a:avLst/>
          </a:prstGeom>
          <a:noFill/>
        </p:spPr>
        <p:txBody>
          <a:bodyPr wrap="square" lIns="119062" tIns="0" rIns="0" bIns="0" anchor="t">
            <a:spAutoFit/>
          </a:bodyPr>
          <a:lstStyle/>
          <a:p>
            <a:pPr algn="l"/>
            <a:r>
              <a:rPr sz="712" b="1" i="0" u="none">
                <a:solidFill>
                  <a:srgbClr val="38BDF8"/>
                </a:solidFill>
                <a:latin typeface="Inter"/>
              </a:rPr>
              <a:t>EĞITIM 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86850" y="3405770"/>
            <a:ext cx="2510313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5"/>
              </a:lnSpc>
            </a:pPr>
            <a:r>
              <a:rPr sz="900" b="0" i="0" u="none">
                <a:solidFill>
                  <a:srgbClr val="FFFFFF"/>
                </a:solidFill>
                <a:latin typeface="Poppins SemiBold"/>
              </a:rPr>
              <a:t>Etkin İletişim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61015" y="3586745"/>
            <a:ext cx="2390775" cy="123825"/>
          </a:xfrm>
          <a:prstGeom prst="rect">
            <a:avLst/>
          </a:prstGeom>
          <a:noFill/>
        </p:spPr>
        <p:txBody>
          <a:bodyPr wrap="square" lIns="123825" tIns="0" rIns="0" bIns="0" anchor="t">
            <a:spAutoFit/>
          </a:bodyPr>
          <a:lstStyle/>
          <a:p>
            <a:pPr algn="l"/>
            <a:r>
              <a:rPr sz="787" b="0" i="0" u="none" dirty="0" err="1">
                <a:solidFill>
                  <a:srgbClr val="CBD5E1"/>
                </a:solidFill>
                <a:latin typeface="Inter"/>
              </a:rPr>
              <a:t>Doç</a:t>
            </a:r>
            <a:r>
              <a:rPr sz="787" b="0" i="0" u="none" dirty="0">
                <a:solidFill>
                  <a:srgbClr val="CBD5E1"/>
                </a:solidFill>
                <a:latin typeface="Inter"/>
              </a:rPr>
              <a:t>. Dr. </a:t>
            </a:r>
            <a:r>
              <a:rPr sz="787" b="0" i="0" u="none" dirty="0" err="1">
                <a:solidFill>
                  <a:srgbClr val="CBD5E1"/>
                </a:solidFill>
                <a:latin typeface="Inter"/>
              </a:rPr>
              <a:t>Gözdegül</a:t>
            </a:r>
            <a:r>
              <a:rPr sz="787" b="0" i="0" u="none" dirty="0">
                <a:solidFill>
                  <a:srgbClr val="CBD5E1"/>
                </a:solidFill>
                <a:latin typeface="Inter"/>
              </a:rPr>
              <a:t> </a:t>
            </a:r>
            <a:r>
              <a:rPr sz="787" b="0" i="0" u="none" dirty="0" err="1">
                <a:solidFill>
                  <a:srgbClr val="CBD5E1"/>
                </a:solidFill>
                <a:latin typeface="Inter"/>
              </a:rPr>
              <a:t>Başer</a:t>
            </a:r>
            <a:endParaRPr sz="787" b="0" i="0" u="none" dirty="0">
              <a:solidFill>
                <a:srgbClr val="CBD5E1"/>
              </a:solidFill>
              <a:latin typeface="Inter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4375" y="4072520"/>
            <a:ext cx="2390775" cy="104775"/>
          </a:xfrm>
          <a:prstGeom prst="rect">
            <a:avLst/>
          </a:prstGeom>
          <a:noFill/>
        </p:spPr>
        <p:txBody>
          <a:bodyPr wrap="square" lIns="109537" tIns="0" rIns="0" bIns="0" anchor="t">
            <a:spAutoFit/>
          </a:bodyPr>
          <a:lstStyle/>
          <a:p>
            <a:pPr algn="l"/>
            <a:r>
              <a:rPr sz="712" b="1" i="0" u="none">
                <a:solidFill>
                  <a:srgbClr val="38BDF8"/>
                </a:solidFill>
                <a:latin typeface="Inter"/>
              </a:rPr>
              <a:t>EĞITIM 05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4375" y="4215395"/>
            <a:ext cx="2510313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5"/>
              </a:lnSpc>
            </a:pPr>
            <a:r>
              <a:rPr sz="900" b="0" i="0" u="none">
                <a:solidFill>
                  <a:srgbClr val="FFFFFF"/>
                </a:solidFill>
                <a:latin typeface="Poppins SemiBold"/>
              </a:rPr>
              <a:t>Yönetimin Temelleri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8540" y="4396370"/>
            <a:ext cx="2390775" cy="123825"/>
          </a:xfrm>
          <a:prstGeom prst="rect">
            <a:avLst/>
          </a:prstGeom>
          <a:noFill/>
        </p:spPr>
        <p:txBody>
          <a:bodyPr wrap="square" lIns="123825" tIns="0" rIns="0" bIns="0" anchor="t">
            <a:spAutoFit/>
          </a:bodyPr>
          <a:lstStyle/>
          <a:p>
            <a:pPr algn="l"/>
            <a:r>
              <a:rPr sz="787" b="0" i="0" u="none" dirty="0" err="1">
                <a:solidFill>
                  <a:srgbClr val="CBD5E1"/>
                </a:solidFill>
                <a:latin typeface="Inter"/>
              </a:rPr>
              <a:t>Doç</a:t>
            </a:r>
            <a:r>
              <a:rPr sz="787" b="0" i="0" u="none" dirty="0">
                <a:solidFill>
                  <a:srgbClr val="CBD5E1"/>
                </a:solidFill>
                <a:latin typeface="Inter"/>
              </a:rPr>
              <a:t>. Dr. </a:t>
            </a:r>
            <a:r>
              <a:rPr sz="787" b="0" i="0" u="none" dirty="0" err="1">
                <a:solidFill>
                  <a:srgbClr val="CBD5E1"/>
                </a:solidFill>
                <a:latin typeface="Inter"/>
              </a:rPr>
              <a:t>Gözdegül</a:t>
            </a:r>
            <a:r>
              <a:rPr sz="787" b="0" i="0" u="none" dirty="0">
                <a:solidFill>
                  <a:srgbClr val="CBD5E1"/>
                </a:solidFill>
                <a:latin typeface="Inter"/>
              </a:rPr>
              <a:t> </a:t>
            </a:r>
            <a:r>
              <a:rPr sz="787" b="0" i="0" u="none" dirty="0" err="1">
                <a:solidFill>
                  <a:srgbClr val="CBD5E1"/>
                </a:solidFill>
                <a:latin typeface="Inter"/>
              </a:rPr>
              <a:t>Başer</a:t>
            </a:r>
            <a:endParaRPr sz="787" b="0" i="0" u="none" dirty="0">
              <a:solidFill>
                <a:srgbClr val="CBD5E1"/>
              </a:solidFill>
              <a:latin typeface="Inter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05200" y="4072520"/>
            <a:ext cx="2390775" cy="104775"/>
          </a:xfrm>
          <a:prstGeom prst="rect">
            <a:avLst/>
          </a:prstGeom>
          <a:noFill/>
        </p:spPr>
        <p:txBody>
          <a:bodyPr wrap="square" lIns="109537" tIns="0" rIns="0" bIns="0" anchor="t">
            <a:spAutoFit/>
          </a:bodyPr>
          <a:lstStyle/>
          <a:p>
            <a:pPr algn="l"/>
            <a:r>
              <a:rPr sz="712" b="1" i="0" u="none">
                <a:solidFill>
                  <a:srgbClr val="38BDF8"/>
                </a:solidFill>
                <a:latin typeface="Inter"/>
              </a:rPr>
              <a:t>EĞITIM 06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505200" y="4215395"/>
            <a:ext cx="2510313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5"/>
              </a:lnSpc>
            </a:pPr>
            <a:r>
              <a:rPr sz="900" b="0" i="0" u="none">
                <a:solidFill>
                  <a:srgbClr val="FFFFFF"/>
                </a:solidFill>
                <a:latin typeface="Poppins SemiBold"/>
              </a:rPr>
              <a:t>Modern Yönetim Teknikleri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379365" y="4396370"/>
            <a:ext cx="2390775" cy="123825"/>
          </a:xfrm>
          <a:prstGeom prst="rect">
            <a:avLst/>
          </a:prstGeom>
          <a:noFill/>
        </p:spPr>
        <p:txBody>
          <a:bodyPr wrap="square" lIns="123825" tIns="0" rIns="0" bIns="0" anchor="t">
            <a:spAutoFit/>
          </a:bodyPr>
          <a:lstStyle/>
          <a:p>
            <a:pPr algn="l"/>
            <a:r>
              <a:rPr sz="787" b="0" i="0" u="none">
                <a:solidFill>
                  <a:srgbClr val="CBD5E1"/>
                </a:solidFill>
                <a:latin typeface="Inter"/>
              </a:rPr>
              <a:t>Doç. Dr. Gözdegül Başer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96025" y="4072520"/>
            <a:ext cx="2390775" cy="104775"/>
          </a:xfrm>
          <a:prstGeom prst="rect">
            <a:avLst/>
          </a:prstGeom>
          <a:noFill/>
        </p:spPr>
        <p:txBody>
          <a:bodyPr wrap="square" lIns="100012" tIns="0" rIns="0" bIns="0" anchor="t">
            <a:spAutoFit/>
          </a:bodyPr>
          <a:lstStyle/>
          <a:p>
            <a:pPr algn="l"/>
            <a:r>
              <a:rPr sz="712" b="1" i="0" u="none">
                <a:solidFill>
                  <a:srgbClr val="38BDF8"/>
                </a:solidFill>
                <a:latin typeface="Inter"/>
              </a:rPr>
              <a:t>EĞITIM 07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296025" y="4215395"/>
            <a:ext cx="2510313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5"/>
              </a:lnSpc>
            </a:pPr>
            <a:r>
              <a:rPr sz="900" b="0" i="0" u="none">
                <a:solidFill>
                  <a:srgbClr val="FFFFFF"/>
                </a:solidFill>
                <a:latin typeface="Poppins SemiBold"/>
              </a:rPr>
              <a:t>Stratejik Yönetim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70190" y="4396370"/>
            <a:ext cx="2390775" cy="123825"/>
          </a:xfrm>
          <a:prstGeom prst="rect">
            <a:avLst/>
          </a:prstGeom>
          <a:noFill/>
        </p:spPr>
        <p:txBody>
          <a:bodyPr wrap="square" lIns="123825" tIns="0" rIns="0" bIns="0" anchor="t">
            <a:spAutoFit/>
          </a:bodyPr>
          <a:lstStyle/>
          <a:p>
            <a:pPr algn="l"/>
            <a:r>
              <a:rPr sz="787" b="0" i="0" u="none">
                <a:solidFill>
                  <a:srgbClr val="CBD5E1"/>
                </a:solidFill>
                <a:latin typeface="Inter"/>
              </a:rPr>
              <a:t>Doç. Dr. Gözdegül Başer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086850" y="4072520"/>
            <a:ext cx="2390775" cy="104775"/>
          </a:xfrm>
          <a:prstGeom prst="rect">
            <a:avLst/>
          </a:prstGeom>
          <a:noFill/>
        </p:spPr>
        <p:txBody>
          <a:bodyPr wrap="square" lIns="80962" tIns="0" rIns="0" bIns="0" anchor="t">
            <a:spAutoFit/>
          </a:bodyPr>
          <a:lstStyle/>
          <a:p>
            <a:pPr algn="l"/>
            <a:r>
              <a:rPr sz="712" b="1" i="0" u="none">
                <a:solidFill>
                  <a:srgbClr val="38BDF8"/>
                </a:solidFill>
                <a:latin typeface="Inter"/>
              </a:rPr>
              <a:t>EĞITIM 08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086850" y="4215395"/>
            <a:ext cx="2510313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5"/>
              </a:lnSpc>
            </a:pPr>
            <a:r>
              <a:rPr sz="900" b="0" i="0" u="none">
                <a:solidFill>
                  <a:srgbClr val="FFFFFF"/>
                </a:solidFill>
                <a:latin typeface="Poppins SemiBold"/>
              </a:rPr>
              <a:t>İnsan Kaynakları Yönetimi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961015" y="4396370"/>
            <a:ext cx="2390775" cy="123825"/>
          </a:xfrm>
          <a:prstGeom prst="rect">
            <a:avLst/>
          </a:prstGeom>
          <a:noFill/>
        </p:spPr>
        <p:txBody>
          <a:bodyPr wrap="square" lIns="123825" tIns="0" rIns="0" bIns="0" anchor="t">
            <a:spAutoFit/>
          </a:bodyPr>
          <a:lstStyle/>
          <a:p>
            <a:pPr algn="l"/>
            <a:r>
              <a:rPr sz="787" b="0" i="0" u="none">
                <a:solidFill>
                  <a:srgbClr val="CBD5E1"/>
                </a:solidFill>
                <a:latin typeface="Inter"/>
              </a:rPr>
              <a:t>Doç. Dr. Gözdegül Başer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71500" y="1357706"/>
            <a:ext cx="7675959" cy="434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0" i="0" u="none" dirty="0" err="1">
                <a:solidFill>
                  <a:srgbClr val="FFFFFF"/>
                </a:solidFill>
                <a:latin typeface="Poppins ExtraBold"/>
              </a:rPr>
              <a:t>Turizmde</a:t>
            </a:r>
            <a:r>
              <a:rPr sz="2850" b="0" i="0" u="none" dirty="0">
                <a:solidFill>
                  <a:srgbClr val="FFFFFF"/>
                </a:solidFill>
                <a:latin typeface="Poppins ExtraBold"/>
              </a:rPr>
              <a:t> </a:t>
            </a:r>
            <a:r>
              <a:rPr sz="2850" b="0" i="0" u="none" dirty="0" err="1">
                <a:solidFill>
                  <a:srgbClr val="FFFFFF"/>
                </a:solidFill>
                <a:latin typeface="Poppins ExtraBold"/>
              </a:rPr>
              <a:t>Yönetim</a:t>
            </a:r>
            <a:r>
              <a:rPr sz="2850" b="0" i="0" u="none" dirty="0">
                <a:solidFill>
                  <a:srgbClr val="FFFFFF"/>
                </a:solidFill>
                <a:latin typeface="Poppins ExtraBold"/>
              </a:rPr>
              <a:t> </a:t>
            </a:r>
            <a:r>
              <a:rPr sz="2850" b="0" i="0" u="none" dirty="0" err="1">
                <a:solidFill>
                  <a:srgbClr val="FFFFFF"/>
                </a:solidFill>
                <a:latin typeface="Poppins ExtraBold"/>
              </a:rPr>
              <a:t>ve</a:t>
            </a:r>
            <a:r>
              <a:rPr sz="2850" b="0" i="0" u="none" dirty="0">
                <a:solidFill>
                  <a:srgbClr val="FFFFFF"/>
                </a:solidFill>
                <a:latin typeface="Poppins ExtraBold"/>
              </a:rPr>
              <a:t> </a:t>
            </a:r>
            <a:r>
              <a:rPr sz="2850" b="0" i="0" u="none" dirty="0" err="1">
                <a:solidFill>
                  <a:srgbClr val="FFFFFF"/>
                </a:solidFill>
                <a:latin typeface="Poppins ExtraBold"/>
              </a:rPr>
              <a:t>Örgütsel</a:t>
            </a:r>
            <a:r>
              <a:rPr sz="2850" b="0" i="0" u="none" dirty="0">
                <a:solidFill>
                  <a:srgbClr val="FFFFFF"/>
                </a:solidFill>
                <a:latin typeface="Poppins ExtraBold"/>
              </a:rPr>
              <a:t> </a:t>
            </a:r>
            <a:r>
              <a:rPr sz="2850" b="0" i="0" u="none" dirty="0" err="1">
                <a:solidFill>
                  <a:srgbClr val="FFFFFF"/>
                </a:solidFill>
                <a:latin typeface="Poppins ExtraBold"/>
              </a:rPr>
              <a:t>Davranış</a:t>
            </a:r>
            <a:endParaRPr sz="2850" b="0" i="0" u="none" dirty="0">
              <a:solidFill>
                <a:srgbClr val="FFFFFF"/>
              </a:solidFill>
              <a:latin typeface="Poppins ExtraBold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71500" y="1849136"/>
            <a:ext cx="5019675" cy="2208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 dirty="0" err="1">
                <a:solidFill>
                  <a:srgbClr val="93C5FD"/>
                </a:solidFill>
                <a:latin typeface="Inter Medium"/>
              </a:rPr>
              <a:t>Sektör</a:t>
            </a:r>
            <a:r>
              <a:rPr sz="1200" b="0" i="0" u="none" dirty="0">
                <a:solidFill>
                  <a:srgbClr val="93C5FD"/>
                </a:solidFill>
                <a:latin typeface="Inter Medium"/>
              </a:rPr>
              <a:t> </a:t>
            </a:r>
            <a:r>
              <a:rPr sz="1200" b="0" i="0" u="none" dirty="0" err="1">
                <a:solidFill>
                  <a:srgbClr val="93C5FD"/>
                </a:solidFill>
                <a:latin typeface="Inter Medium"/>
              </a:rPr>
              <a:t>Profesyonelleri</a:t>
            </a:r>
            <a:r>
              <a:rPr sz="1200" b="0" i="0" u="none" dirty="0">
                <a:solidFill>
                  <a:srgbClr val="93C5FD"/>
                </a:solidFill>
                <a:latin typeface="Inter Medium"/>
              </a:rPr>
              <a:t>, </a:t>
            </a:r>
            <a:r>
              <a:rPr sz="1200" b="0" i="0" u="none" dirty="0" err="1">
                <a:solidFill>
                  <a:srgbClr val="93C5FD"/>
                </a:solidFill>
                <a:latin typeface="Inter Medium"/>
              </a:rPr>
              <a:t>Yöneticiler</a:t>
            </a:r>
            <a:r>
              <a:rPr sz="1200" b="0" i="0" u="none" dirty="0">
                <a:solidFill>
                  <a:srgbClr val="93C5FD"/>
                </a:solidFill>
                <a:latin typeface="Inter Medium"/>
              </a:rPr>
              <a:t> </a:t>
            </a:r>
            <a:r>
              <a:rPr sz="1200" b="0" i="0" u="none" dirty="0" err="1">
                <a:solidFill>
                  <a:srgbClr val="93C5FD"/>
                </a:solidFill>
                <a:latin typeface="Inter Medium"/>
              </a:rPr>
              <a:t>ve</a:t>
            </a:r>
            <a:r>
              <a:rPr sz="1200" b="0" i="0" u="none" dirty="0">
                <a:solidFill>
                  <a:srgbClr val="93C5FD"/>
                </a:solidFill>
                <a:latin typeface="Inter Medium"/>
              </a:rPr>
              <a:t> </a:t>
            </a:r>
            <a:r>
              <a:rPr sz="1200" b="0" i="0" u="none" dirty="0" err="1">
                <a:solidFill>
                  <a:srgbClr val="93C5FD"/>
                </a:solidFill>
                <a:latin typeface="Inter Medium"/>
              </a:rPr>
              <a:t>Girişimciler</a:t>
            </a:r>
            <a:r>
              <a:rPr sz="1200" b="0" i="0" u="none" dirty="0">
                <a:solidFill>
                  <a:srgbClr val="93C5FD"/>
                </a:solidFill>
                <a:latin typeface="Inter Medium"/>
              </a:rPr>
              <a:t> </a:t>
            </a:r>
            <a:r>
              <a:rPr sz="1200" b="0" i="0" u="none" dirty="0" err="1">
                <a:solidFill>
                  <a:srgbClr val="93C5FD"/>
                </a:solidFill>
                <a:latin typeface="Inter Medium"/>
              </a:rPr>
              <a:t>İçin</a:t>
            </a:r>
            <a:r>
              <a:rPr sz="1200" b="0" i="0" u="none" dirty="0">
                <a:solidFill>
                  <a:srgbClr val="93C5FD"/>
                </a:solidFill>
                <a:latin typeface="Inter Medium"/>
              </a:rPr>
              <a:t> </a:t>
            </a:r>
            <a:r>
              <a:rPr sz="1200" b="0" i="0" u="none" dirty="0" err="1">
                <a:solidFill>
                  <a:srgbClr val="93C5FD"/>
                </a:solidFill>
                <a:latin typeface="Inter Medium"/>
              </a:rPr>
              <a:t>İhtisas</a:t>
            </a:r>
            <a:r>
              <a:rPr sz="1200" b="0" i="0" u="none" dirty="0">
                <a:solidFill>
                  <a:srgbClr val="93C5FD"/>
                </a:solidFill>
                <a:latin typeface="Inter Medium"/>
              </a:rPr>
              <a:t> </a:t>
            </a:r>
            <a:r>
              <a:rPr sz="1200" b="0" i="0" u="none" dirty="0" err="1">
                <a:solidFill>
                  <a:srgbClr val="93C5FD"/>
                </a:solidFill>
                <a:latin typeface="Inter Medium"/>
              </a:rPr>
              <a:t>Eğitimleri</a:t>
            </a:r>
            <a:endParaRPr sz="1200" b="0" i="0" u="none" dirty="0">
              <a:solidFill>
                <a:srgbClr val="93C5FD"/>
              </a:solidFill>
              <a:latin typeface="Inter Medium"/>
            </a:endParaRPr>
          </a:p>
        </p:txBody>
      </p:sp>
      <p:pic>
        <p:nvPicPr>
          <p:cNvPr id="59" name="Resim 5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98" y="38746"/>
            <a:ext cx="1561454" cy="1561454"/>
          </a:xfrm>
          <a:prstGeom prst="rect">
            <a:avLst/>
          </a:prstGeom>
        </p:spPr>
      </p:pic>
      <p:pic>
        <p:nvPicPr>
          <p:cNvPr id="60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" y="6488015"/>
            <a:ext cx="10953750" cy="272057"/>
          </a:xfrm>
          <a:prstGeom prst="rect">
            <a:avLst/>
          </a:prstGeom>
        </p:spPr>
      </p:pic>
      <p:sp>
        <p:nvSpPr>
          <p:cNvPr id="61" name="TextBox 6"/>
          <p:cNvSpPr txBox="1"/>
          <p:nvPr/>
        </p:nvSpPr>
        <p:spPr>
          <a:xfrm>
            <a:off x="2387575" y="6585133"/>
            <a:ext cx="7219950" cy="186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012" b="0" i="0" u="none" dirty="0">
                <a:solidFill>
                  <a:srgbClr val="334155"/>
                </a:solidFill>
                <a:latin typeface="Inter"/>
              </a:rPr>
              <a:t>Antalya </a:t>
            </a:r>
            <a:r>
              <a:rPr sz="1012" b="0" i="0" u="none" dirty="0" err="1">
                <a:solidFill>
                  <a:srgbClr val="334155"/>
                </a:solidFill>
                <a:latin typeface="Inter"/>
              </a:rPr>
              <a:t>Bilim</a:t>
            </a:r>
            <a:r>
              <a:rPr sz="1012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Inter"/>
              </a:rPr>
              <a:t>Üniversitesi</a:t>
            </a:r>
            <a:r>
              <a:rPr sz="1012" b="0" i="0" u="none" dirty="0">
                <a:solidFill>
                  <a:srgbClr val="334155"/>
                </a:solidFill>
                <a:latin typeface="Inter"/>
              </a:rPr>
              <a:t> - TURAM </a:t>
            </a:r>
            <a:r>
              <a:rPr sz="1012" b="0" i="0" u="none" dirty="0" err="1">
                <a:solidFill>
                  <a:srgbClr val="334155"/>
                </a:solidFill>
                <a:latin typeface="Inter"/>
              </a:rPr>
              <a:t>Turizm</a:t>
            </a:r>
            <a:r>
              <a:rPr sz="1012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Inter"/>
              </a:rPr>
              <a:t>Çalışmaları</a:t>
            </a:r>
            <a:r>
              <a:rPr sz="1012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Inter"/>
              </a:rPr>
              <a:t>Uygulama</a:t>
            </a:r>
            <a:r>
              <a:rPr sz="1012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Inter"/>
              </a:rPr>
              <a:t>ve</a:t>
            </a:r>
            <a:r>
              <a:rPr sz="1012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Inter"/>
              </a:rPr>
              <a:t>Araştırma</a:t>
            </a:r>
            <a:r>
              <a:rPr sz="1012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Inter"/>
              </a:rPr>
              <a:t>Merkezi</a:t>
            </a:r>
            <a:r>
              <a:rPr sz="1012" b="0" i="0" u="none" dirty="0">
                <a:solidFill>
                  <a:srgbClr val="334155"/>
                </a:solidFill>
                <a:latin typeface="Inter"/>
              </a:rPr>
              <a:t> – </a:t>
            </a:r>
            <a:r>
              <a:rPr sz="1012" b="0" i="0" u="none" dirty="0" err="1">
                <a:solidFill>
                  <a:srgbClr val="334155"/>
                </a:solidFill>
                <a:latin typeface="Inter"/>
              </a:rPr>
              <a:t>Düzenleme</a:t>
            </a:r>
            <a:r>
              <a:rPr sz="1012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Inter"/>
              </a:rPr>
              <a:t>Tarihi</a:t>
            </a:r>
            <a:r>
              <a:rPr sz="1012" b="0" i="0" u="none" dirty="0">
                <a:solidFill>
                  <a:srgbClr val="334155"/>
                </a:solidFill>
                <a:latin typeface="Inter"/>
              </a:rPr>
              <a:t>: 01.09.2026</a:t>
            </a:r>
          </a:p>
        </p:txBody>
      </p:sp>
      <p:pic>
        <p:nvPicPr>
          <p:cNvPr id="62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593377"/>
            <a:ext cx="2253853" cy="2608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836390"/>
            <a:ext cx="5860702" cy="177522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5" y="3706862"/>
            <a:ext cx="5860702" cy="118928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777" y="1836390"/>
            <a:ext cx="5302597" cy="3059757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2702" y="2301180"/>
            <a:ext cx="4978747" cy="342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3355776"/>
            <a:ext cx="4978747" cy="342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4410372"/>
            <a:ext cx="4978747" cy="342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625" y="6326088"/>
            <a:ext cx="11334750" cy="24616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28625" y="396775"/>
            <a:ext cx="3768179" cy="234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 u="none">
                <a:solidFill>
                  <a:srgbClr val="004B75"/>
                </a:solidFill>
                <a:latin typeface="Inter SemiBold"/>
              </a:rPr>
              <a:t>Turizmde Yönetim ve Örgütsel Davranış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8625" y="6392763"/>
            <a:ext cx="6953250" cy="1794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3"/>
              </a:lnSpc>
            </a:pPr>
            <a:r>
              <a:rPr sz="975" b="0" i="0" u="none" dirty="0">
                <a:solidFill>
                  <a:srgbClr val="334155"/>
                </a:solidFill>
                <a:latin typeface="Inter"/>
              </a:rPr>
              <a:t>Antalya </a:t>
            </a:r>
            <a:r>
              <a:rPr sz="975" b="0" i="0" u="none" dirty="0" err="1">
                <a:solidFill>
                  <a:srgbClr val="334155"/>
                </a:solidFill>
                <a:latin typeface="Inter"/>
              </a:rPr>
              <a:t>Bilim</a:t>
            </a:r>
            <a:r>
              <a:rPr sz="975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75" b="0" i="0" u="none" dirty="0" err="1">
                <a:solidFill>
                  <a:srgbClr val="334155"/>
                </a:solidFill>
                <a:latin typeface="Inter"/>
              </a:rPr>
              <a:t>Üniversitesi</a:t>
            </a:r>
            <a:r>
              <a:rPr sz="975" b="0" i="0" u="none" dirty="0">
                <a:solidFill>
                  <a:srgbClr val="334155"/>
                </a:solidFill>
                <a:latin typeface="Inter"/>
              </a:rPr>
              <a:t> - TURAM </a:t>
            </a:r>
            <a:r>
              <a:rPr sz="975" b="0" i="0" u="none" dirty="0" err="1">
                <a:solidFill>
                  <a:srgbClr val="334155"/>
                </a:solidFill>
                <a:latin typeface="Inter"/>
              </a:rPr>
              <a:t>Turizm</a:t>
            </a:r>
            <a:r>
              <a:rPr sz="975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75" b="0" i="0" u="none" dirty="0" err="1">
                <a:solidFill>
                  <a:srgbClr val="334155"/>
                </a:solidFill>
                <a:latin typeface="Inter"/>
              </a:rPr>
              <a:t>Çalışmaları</a:t>
            </a:r>
            <a:r>
              <a:rPr sz="975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75" b="0" i="0" u="none" dirty="0" err="1">
                <a:solidFill>
                  <a:srgbClr val="334155"/>
                </a:solidFill>
                <a:latin typeface="Inter"/>
              </a:rPr>
              <a:t>Uygulama</a:t>
            </a:r>
            <a:r>
              <a:rPr sz="975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75" b="0" i="0" u="none" dirty="0" err="1">
                <a:solidFill>
                  <a:srgbClr val="334155"/>
                </a:solidFill>
                <a:latin typeface="Inter"/>
              </a:rPr>
              <a:t>ve</a:t>
            </a:r>
            <a:r>
              <a:rPr sz="975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75" b="0" i="0" u="none" dirty="0" err="1">
                <a:solidFill>
                  <a:srgbClr val="334155"/>
                </a:solidFill>
                <a:latin typeface="Inter"/>
              </a:rPr>
              <a:t>Araştırma</a:t>
            </a:r>
            <a:r>
              <a:rPr sz="975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75" b="0" i="0" u="none" dirty="0" err="1">
                <a:solidFill>
                  <a:srgbClr val="334155"/>
                </a:solidFill>
                <a:latin typeface="Inter"/>
              </a:rPr>
              <a:t>Merkezi</a:t>
            </a:r>
            <a:r>
              <a:rPr sz="975" b="0" i="0" u="none" dirty="0">
                <a:solidFill>
                  <a:srgbClr val="334155"/>
                </a:solidFill>
                <a:latin typeface="Inter"/>
              </a:rPr>
              <a:t> – </a:t>
            </a:r>
            <a:r>
              <a:rPr sz="975" b="0" i="0" u="none" dirty="0" err="1">
                <a:solidFill>
                  <a:srgbClr val="334155"/>
                </a:solidFill>
                <a:latin typeface="Inter"/>
              </a:rPr>
              <a:t>Düzenleme</a:t>
            </a:r>
            <a:r>
              <a:rPr sz="975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75" b="0" i="0" u="none" dirty="0" err="1">
                <a:solidFill>
                  <a:srgbClr val="334155"/>
                </a:solidFill>
                <a:latin typeface="Inter"/>
              </a:rPr>
              <a:t>Tarihi</a:t>
            </a:r>
            <a:r>
              <a:rPr sz="975" b="0" i="0" u="none" dirty="0">
                <a:solidFill>
                  <a:srgbClr val="334155"/>
                </a:solidFill>
                <a:latin typeface="Inter"/>
              </a:rPr>
              <a:t>: 01.09.2026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0075" y="1426815"/>
            <a:ext cx="200025" cy="16192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16325" y="1426815"/>
            <a:ext cx="161925" cy="16192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32725" y="1426815"/>
            <a:ext cx="200025" cy="16192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95350" y="1379190"/>
            <a:ext cx="1333500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0" i="0" u="none">
                <a:solidFill>
                  <a:srgbClr val="64748B"/>
                </a:solidFill>
                <a:latin typeface="Inter SemiBold"/>
              </a:rPr>
              <a:t>EĞITMEN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49" y="1493490"/>
            <a:ext cx="3121075" cy="144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37" b="1" i="0" u="none" dirty="0">
                <a:solidFill>
                  <a:srgbClr val="0F2444"/>
                </a:solidFill>
                <a:latin typeface="Inter"/>
                <a:hlinkClick r:id="rId12"/>
              </a:rPr>
              <a:t>Prof. Dr. Mehmet </a:t>
            </a:r>
            <a:r>
              <a:rPr sz="937" b="1" i="0" u="none" dirty="0" err="1" smtClean="0">
                <a:solidFill>
                  <a:srgbClr val="0F2444"/>
                </a:solidFill>
                <a:latin typeface="Inter"/>
                <a:hlinkClick r:id="rId12"/>
              </a:rPr>
              <a:t>Yazıcı</a:t>
            </a:r>
            <a:endParaRPr sz="937" b="1" i="0" u="none" dirty="0">
              <a:solidFill>
                <a:srgbClr val="0F2444"/>
              </a:solidFill>
              <a:latin typeface="Inter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73500" y="1379190"/>
            <a:ext cx="1771650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0" i="0" u="none">
                <a:solidFill>
                  <a:srgbClr val="64748B"/>
                </a:solidFill>
                <a:latin typeface="Inter SemiBold"/>
              </a:rPr>
              <a:t>EĞITIM SÜRESI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73500" y="1493490"/>
            <a:ext cx="3203762" cy="144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tr-TR" sz="937" b="1" i="0" u="none" dirty="0" smtClean="0">
                <a:solidFill>
                  <a:srgbClr val="0F2444"/>
                </a:solidFill>
                <a:latin typeface="Inter"/>
              </a:rPr>
              <a:t>8 saat (</a:t>
            </a:r>
            <a:r>
              <a:rPr sz="937" b="1" i="0" u="none" dirty="0" smtClean="0">
                <a:solidFill>
                  <a:srgbClr val="0F2444"/>
                </a:solidFill>
                <a:latin typeface="Inter"/>
              </a:rPr>
              <a:t>9:00 </a:t>
            </a:r>
            <a:r>
              <a:rPr sz="937" b="1" i="0" u="none" dirty="0">
                <a:solidFill>
                  <a:srgbClr val="0F2444"/>
                </a:solidFill>
                <a:latin typeface="Inter"/>
              </a:rPr>
              <a:t>- 13:00 </a:t>
            </a:r>
            <a:r>
              <a:rPr sz="937" b="1" i="0" u="none" dirty="0" err="1" smtClean="0">
                <a:solidFill>
                  <a:srgbClr val="0F2444"/>
                </a:solidFill>
                <a:latin typeface="Inter"/>
              </a:rPr>
              <a:t>ve</a:t>
            </a:r>
            <a:r>
              <a:rPr lang="tr-TR" sz="937" b="1" i="0" u="none" dirty="0" smtClean="0">
                <a:solidFill>
                  <a:srgbClr val="0F2444"/>
                </a:solidFill>
                <a:latin typeface="Inter"/>
              </a:rPr>
              <a:t> </a:t>
            </a:r>
            <a:r>
              <a:rPr sz="937" b="1" i="0" u="none" dirty="0" smtClean="0">
                <a:solidFill>
                  <a:srgbClr val="0F2444"/>
                </a:solidFill>
                <a:latin typeface="Inter"/>
              </a:rPr>
              <a:t>13:00 </a:t>
            </a:r>
            <a:r>
              <a:rPr sz="937" b="1" i="0" u="none" dirty="0">
                <a:solidFill>
                  <a:srgbClr val="0F2444"/>
                </a:solidFill>
                <a:latin typeface="Inter"/>
              </a:rPr>
              <a:t>- </a:t>
            </a:r>
            <a:r>
              <a:rPr sz="937" b="1" i="0" u="none" dirty="0" smtClean="0">
                <a:solidFill>
                  <a:srgbClr val="0F2444"/>
                </a:solidFill>
                <a:latin typeface="Inter"/>
              </a:rPr>
              <a:t>17:00</a:t>
            </a:r>
            <a:r>
              <a:rPr lang="tr-TR" sz="937" b="1" i="0" u="none" dirty="0" smtClean="0">
                <a:solidFill>
                  <a:srgbClr val="0F2444"/>
                </a:solidFill>
                <a:latin typeface="Inter"/>
              </a:rPr>
              <a:t>)</a:t>
            </a:r>
            <a:endParaRPr sz="937" b="1" i="0" u="none" dirty="0">
              <a:solidFill>
                <a:srgbClr val="0F2444"/>
              </a:solidFill>
              <a:latin typeface="Inter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528000" y="1379190"/>
            <a:ext cx="2218297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0" i="0" u="none" dirty="0" smtClean="0">
                <a:solidFill>
                  <a:srgbClr val="64748B"/>
                </a:solidFill>
                <a:latin typeface="Inter SemiBold"/>
              </a:rPr>
              <a:t>KONTENJAN</a:t>
            </a:r>
            <a:endParaRPr sz="750" b="0" i="0" u="none" dirty="0">
              <a:solidFill>
                <a:srgbClr val="64748B"/>
              </a:solidFill>
              <a:latin typeface="Inter SemiBold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528000" y="1493490"/>
            <a:ext cx="661987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37" b="1" i="0" u="none">
                <a:solidFill>
                  <a:srgbClr val="0F2444"/>
                </a:solidFill>
                <a:latin typeface="Inter"/>
              </a:rPr>
              <a:t>20 Kişi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0100" y="1979265"/>
            <a:ext cx="5593667" cy="1599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60"/>
              </a:lnSpc>
            </a:pPr>
            <a:r>
              <a:rPr sz="1050" b="1" i="0" u="none">
                <a:solidFill>
                  <a:srgbClr val="004B75"/>
                </a:solidFill>
                <a:latin typeface="Poppins"/>
              </a:rPr>
              <a:t>Programın Amacı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0550" y="2196405"/>
            <a:ext cx="5536852" cy="4799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60"/>
              </a:lnSpc>
            </a:pPr>
            <a:r>
              <a:rPr sz="900" b="0" i="0" u="none" dirty="0" err="1">
                <a:solidFill>
                  <a:srgbClr val="334155"/>
                </a:solidFill>
                <a:latin typeface="Inter"/>
              </a:rPr>
              <a:t>Finansın</a:t>
            </a:r>
            <a:r>
              <a:rPr sz="9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Inter"/>
              </a:rPr>
              <a:t>temel</a:t>
            </a:r>
            <a:r>
              <a:rPr sz="9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Inter"/>
              </a:rPr>
              <a:t>kavramları</a:t>
            </a:r>
            <a:r>
              <a:rPr sz="900" b="0" i="0" u="none" dirty="0">
                <a:solidFill>
                  <a:srgbClr val="334155"/>
                </a:solidFill>
                <a:latin typeface="Inter"/>
              </a:rPr>
              <a:t>, </a:t>
            </a:r>
            <a:r>
              <a:rPr sz="900" b="0" i="0" u="none" dirty="0" err="1">
                <a:solidFill>
                  <a:srgbClr val="334155"/>
                </a:solidFill>
                <a:latin typeface="Inter"/>
              </a:rPr>
              <a:t>temel</a:t>
            </a:r>
            <a:r>
              <a:rPr sz="9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Inter"/>
              </a:rPr>
              <a:t>makroekonomik</a:t>
            </a:r>
            <a:r>
              <a:rPr sz="9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Inter"/>
              </a:rPr>
              <a:t>değişkenler</a:t>
            </a:r>
            <a:r>
              <a:rPr sz="900" b="0" i="0" u="none" dirty="0">
                <a:solidFill>
                  <a:srgbClr val="334155"/>
                </a:solidFill>
                <a:latin typeface="Inter"/>
              </a:rPr>
              <a:t>, </a:t>
            </a:r>
            <a:r>
              <a:rPr sz="900" b="0" i="0" u="none" dirty="0" err="1">
                <a:solidFill>
                  <a:srgbClr val="334155"/>
                </a:solidFill>
                <a:latin typeface="Inter"/>
              </a:rPr>
              <a:t>temel</a:t>
            </a:r>
            <a:r>
              <a:rPr sz="9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Inter"/>
              </a:rPr>
              <a:t>mali</a:t>
            </a:r>
            <a:r>
              <a:rPr sz="9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Inter"/>
              </a:rPr>
              <a:t>tablolar</a:t>
            </a:r>
            <a:r>
              <a:rPr sz="9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Inter"/>
              </a:rPr>
              <a:t>konusunda</a:t>
            </a:r>
            <a:r>
              <a:rPr sz="9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Inter"/>
              </a:rPr>
              <a:t>katılımcıları</a:t>
            </a:r>
            <a:r>
              <a:rPr sz="9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Inter"/>
              </a:rPr>
              <a:t>bilgilendirerek</a:t>
            </a:r>
            <a:r>
              <a:rPr sz="900" b="0" i="0" u="none" dirty="0">
                <a:solidFill>
                  <a:srgbClr val="334155"/>
                </a:solidFill>
                <a:latin typeface="Inter"/>
              </a:rPr>
              <a:t>, </a:t>
            </a:r>
            <a:r>
              <a:rPr sz="900" b="0" i="0" u="none" dirty="0" err="1">
                <a:solidFill>
                  <a:srgbClr val="334155"/>
                </a:solidFill>
                <a:latin typeface="Inter"/>
              </a:rPr>
              <a:t>gelecekte</a:t>
            </a:r>
            <a:r>
              <a:rPr sz="9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Inter"/>
              </a:rPr>
              <a:t>finans</a:t>
            </a:r>
            <a:r>
              <a:rPr sz="9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Inter"/>
              </a:rPr>
              <a:t>sektörü</a:t>
            </a:r>
            <a:r>
              <a:rPr sz="9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Inter"/>
              </a:rPr>
              <a:t>veya</a:t>
            </a:r>
            <a:r>
              <a:rPr sz="9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Inter"/>
              </a:rPr>
              <a:t>işletmelerin</a:t>
            </a:r>
            <a:r>
              <a:rPr sz="9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Inter"/>
              </a:rPr>
              <a:t>finans</a:t>
            </a:r>
            <a:r>
              <a:rPr sz="9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Inter"/>
              </a:rPr>
              <a:t>departmanlarında</a:t>
            </a:r>
            <a:r>
              <a:rPr sz="9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Inter"/>
              </a:rPr>
              <a:t>görev</a:t>
            </a:r>
            <a:r>
              <a:rPr sz="9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Inter"/>
              </a:rPr>
              <a:t>alabilecek</a:t>
            </a:r>
            <a:r>
              <a:rPr sz="9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Inter"/>
              </a:rPr>
              <a:t>yeterliliğe</a:t>
            </a:r>
            <a:r>
              <a:rPr sz="9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Inter"/>
              </a:rPr>
              <a:t>ulaşmalarını</a:t>
            </a:r>
            <a:r>
              <a:rPr sz="9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Inter"/>
              </a:rPr>
              <a:t>sağlamak</a:t>
            </a:r>
            <a:r>
              <a:rPr sz="900" b="0" i="0" u="none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1525" y="2771626"/>
            <a:ext cx="5623671" cy="1599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60"/>
              </a:lnSpc>
            </a:pPr>
            <a:r>
              <a:rPr sz="1050" b="1" i="0" u="none">
                <a:solidFill>
                  <a:srgbClr val="004B75"/>
                </a:solidFill>
                <a:latin typeface="Poppins"/>
              </a:rPr>
              <a:t>Programın Kazanımları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0550" y="2988766"/>
            <a:ext cx="5536852" cy="4799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60"/>
              </a:lnSpc>
            </a:pPr>
            <a:r>
              <a:rPr sz="900" b="0" i="0" u="none">
                <a:solidFill>
                  <a:srgbClr val="334155"/>
                </a:solidFill>
                <a:latin typeface="Inter"/>
              </a:rPr>
              <a:t>Eğitime katılanlar, işletmelerin finans departmanlarında ve reel ya da finansal sektör içerisinde karşılaşabilecekleri temel finansal kavramları ve sorunlarını bilecek ve temel düzeyde çözüm üretebilecektir.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8200" y="3849737"/>
            <a:ext cx="5553662" cy="1599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60"/>
              </a:lnSpc>
            </a:pPr>
            <a:r>
              <a:rPr sz="1050" b="1" i="0" u="none" dirty="0" err="1">
                <a:solidFill>
                  <a:srgbClr val="004B75"/>
                </a:solidFill>
                <a:latin typeface="Poppins"/>
              </a:rPr>
              <a:t>Katılımcı</a:t>
            </a:r>
            <a:r>
              <a:rPr sz="1050" b="1" i="0" u="none" dirty="0">
                <a:solidFill>
                  <a:srgbClr val="004B75"/>
                </a:solidFill>
                <a:latin typeface="Poppins"/>
              </a:rPr>
              <a:t> </a:t>
            </a:r>
            <a:r>
              <a:rPr sz="1050" b="1" i="0" u="none" dirty="0" err="1">
                <a:solidFill>
                  <a:srgbClr val="004B75"/>
                </a:solidFill>
                <a:latin typeface="Poppins"/>
              </a:rPr>
              <a:t>Profili</a:t>
            </a:r>
            <a:endParaRPr sz="1050" b="1" i="0" u="none" dirty="0">
              <a:solidFill>
                <a:srgbClr val="004B75"/>
              </a:solidFill>
              <a:latin typeface="Poppin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32252" y="1979265"/>
            <a:ext cx="5007657" cy="16951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60"/>
              </a:lnSpc>
            </a:pPr>
            <a:r>
              <a:rPr sz="1050" b="1" i="0" u="none">
                <a:solidFill>
                  <a:srgbClr val="004B75"/>
                </a:solidFill>
                <a:latin typeface="Poppins"/>
              </a:rPr>
              <a:t>Program İçeriği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622702" y="2196405"/>
            <a:ext cx="497874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0550" y="1992510"/>
            <a:ext cx="133350" cy="133350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0550" y="2784871"/>
            <a:ext cx="104775" cy="133350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0550" y="3862982"/>
            <a:ext cx="171450" cy="13335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762000" y="4066877"/>
            <a:ext cx="5365402" cy="2955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64"/>
              </a:lnSpc>
            </a:pPr>
            <a:r>
              <a:rPr sz="862" b="0" i="0" u="none">
                <a:solidFill>
                  <a:srgbClr val="334155"/>
                </a:solidFill>
                <a:latin typeface="Inter"/>
              </a:rPr>
              <a:t>Kariyerlerinin başında olup, çalışma hayatında iş bulma sıkıntısı çekmek istemeyen üniversite mezun, lisans ve yüksek lisans öğrencileri.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2000" y="4410075"/>
            <a:ext cx="5365402" cy="2955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64"/>
              </a:lnSpc>
            </a:pPr>
            <a:r>
              <a:rPr sz="862" b="0" i="0" u="none">
                <a:solidFill>
                  <a:srgbClr val="334155"/>
                </a:solidFill>
                <a:latin typeface="Inter"/>
              </a:rPr>
              <a:t>Finans ile ilk kez tanışan profesyoneller, temel finans bilgisine ihtiyaç duyan orta ve üst düzey yöneticiler, girişimciler ve girişimci adayları.</a:t>
            </a:r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22702" y="1992510"/>
            <a:ext cx="133350" cy="133350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27477" y="2377380"/>
            <a:ext cx="190500" cy="1905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003702" y="2401490"/>
            <a:ext cx="1876425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Temel finans ve parasal kavramları</a:t>
            </a:r>
          </a:p>
        </p:txBody>
      </p:sp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27477" y="3431976"/>
            <a:ext cx="190500" cy="1905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7003702" y="3456086"/>
            <a:ext cx="2238375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Temel makroekonomik verilerin okunması</a:t>
            </a:r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727477" y="4486572"/>
            <a:ext cx="190500" cy="19050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7003702" y="4510682"/>
            <a:ext cx="1019175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Tasarruf ve Yatırım</a:t>
            </a:r>
          </a:p>
        </p:txBody>
      </p:sp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90550" y="4081164"/>
            <a:ext cx="95250" cy="114300"/>
          </a:xfrm>
          <a:prstGeom prst="rect">
            <a:avLst/>
          </a:prstGeom>
        </p:spPr>
      </p:pic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90550" y="4424362"/>
            <a:ext cx="95250" cy="11430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428625" y="923925"/>
            <a:ext cx="11763375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800" b="1" i="0" u="none">
                <a:solidFill>
                  <a:srgbClr val="0F2444"/>
                </a:solidFill>
                <a:latin typeface="Poppins"/>
              </a:rPr>
              <a:t>Finansçı Olmayanlar İçin Finans</a:t>
            </a:r>
          </a:p>
        </p:txBody>
      </p:sp>
      <p:pic>
        <p:nvPicPr>
          <p:cNvPr id="46" name="Resim 45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297" y="230092"/>
            <a:ext cx="820337" cy="82033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836390"/>
            <a:ext cx="5860702" cy="295081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777" y="1836390"/>
            <a:ext cx="5302597" cy="295081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550" y="2828776"/>
            <a:ext cx="5536852" cy="560784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625" y="6326088"/>
            <a:ext cx="11334750" cy="24616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8625" y="396775"/>
            <a:ext cx="3787229" cy="234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 u="none">
                <a:solidFill>
                  <a:srgbClr val="004B75"/>
                </a:solidFill>
                <a:latin typeface="Inter SemiBold"/>
              </a:rPr>
              <a:t>Turizmde Yönetim ve Örgütsel Davranış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8625" y="6392763"/>
            <a:ext cx="6953250" cy="1794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3"/>
              </a:lnSpc>
            </a:pPr>
            <a:r>
              <a:rPr sz="975" b="0" i="0" u="none">
                <a:solidFill>
                  <a:srgbClr val="334155"/>
                </a:solidFill>
                <a:latin typeface="Inter"/>
              </a:rPr>
              <a:t>Antalya Bilim Üniversitesi - TURAM Turizm Çalışmaları Uygulama ve Araştırma Merkezi – Düzenleme Tarihi: 01.09.2026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075" y="1426815"/>
            <a:ext cx="200025" cy="16192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16325" y="1426815"/>
            <a:ext cx="161925" cy="16192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32725" y="1426815"/>
            <a:ext cx="142875" cy="16192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95350" y="1379190"/>
            <a:ext cx="1114425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0" i="0" u="none">
                <a:solidFill>
                  <a:srgbClr val="64748B"/>
                </a:solidFill>
                <a:latin typeface="Inter SemiBold"/>
              </a:rPr>
              <a:t>EĞITMEN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5350" y="1493490"/>
            <a:ext cx="1990463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37" b="1" i="0" u="none" dirty="0" err="1">
                <a:solidFill>
                  <a:srgbClr val="0F2444"/>
                </a:solidFill>
                <a:latin typeface="Inter"/>
                <a:hlinkClick r:id="rId10"/>
              </a:rPr>
              <a:t>Doç</a:t>
            </a:r>
            <a:r>
              <a:rPr sz="937" b="1" i="0" u="none" dirty="0">
                <a:solidFill>
                  <a:srgbClr val="0F2444"/>
                </a:solidFill>
                <a:latin typeface="Inter"/>
                <a:hlinkClick r:id="rId10"/>
              </a:rPr>
              <a:t>. Dr. Caner </a:t>
            </a:r>
            <a:r>
              <a:rPr sz="937" b="1" i="0" u="none" dirty="0" err="1">
                <a:solidFill>
                  <a:srgbClr val="0F2444"/>
                </a:solidFill>
                <a:latin typeface="Inter"/>
                <a:hlinkClick r:id="rId10"/>
              </a:rPr>
              <a:t>Ünal</a:t>
            </a:r>
            <a:endParaRPr sz="937" b="1" i="0" u="none" dirty="0">
              <a:solidFill>
                <a:srgbClr val="0F2444"/>
              </a:solidFill>
              <a:latin typeface="Inter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3500" y="1379190"/>
            <a:ext cx="776287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0" i="0" u="none">
                <a:solidFill>
                  <a:srgbClr val="64748B"/>
                </a:solidFill>
                <a:latin typeface="Inter SemiBold"/>
              </a:rPr>
              <a:t>EĞITIM SÜRESI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73500" y="1493490"/>
            <a:ext cx="776287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37" b="1" i="0" u="none" dirty="0">
                <a:solidFill>
                  <a:srgbClr val="0F2444"/>
                </a:solidFill>
                <a:latin typeface="Inter"/>
              </a:rPr>
              <a:t>3 </a:t>
            </a:r>
            <a:r>
              <a:rPr lang="tr-TR" sz="937" b="1" i="0" u="none" dirty="0" smtClean="0">
                <a:solidFill>
                  <a:srgbClr val="0F2444"/>
                </a:solidFill>
                <a:latin typeface="Inter"/>
              </a:rPr>
              <a:t>s</a:t>
            </a:r>
            <a:r>
              <a:rPr sz="937" b="1" i="0" u="none" dirty="0" err="1" smtClean="0">
                <a:solidFill>
                  <a:srgbClr val="0F2444"/>
                </a:solidFill>
                <a:latin typeface="Inter"/>
              </a:rPr>
              <a:t>aat</a:t>
            </a:r>
            <a:endParaRPr sz="937" b="1" i="0" u="none" dirty="0">
              <a:solidFill>
                <a:srgbClr val="0F2444"/>
              </a:solidFill>
              <a:latin typeface="Inter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70850" y="1379190"/>
            <a:ext cx="2371427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tr-TR" sz="750" dirty="0" smtClean="0">
                <a:solidFill>
                  <a:srgbClr val="64748B"/>
                </a:solidFill>
                <a:latin typeface="Inter SemiBold"/>
              </a:rPr>
              <a:t>KONTENJAN VE </a:t>
            </a:r>
            <a:r>
              <a:rPr sz="750" b="0" i="0" u="none" dirty="0" smtClean="0">
                <a:solidFill>
                  <a:srgbClr val="64748B"/>
                </a:solidFill>
                <a:latin typeface="Inter SemiBold"/>
              </a:rPr>
              <a:t>KATILIMCI </a:t>
            </a:r>
            <a:r>
              <a:rPr sz="750" b="0" i="0" u="none" dirty="0">
                <a:solidFill>
                  <a:srgbClr val="64748B"/>
                </a:solidFill>
                <a:latin typeface="Inter SemiBold"/>
              </a:rPr>
              <a:t>PROFILI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70850" y="1507559"/>
            <a:ext cx="2577451" cy="144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tr-TR" sz="937" b="1" i="0" u="none" dirty="0" smtClean="0">
                <a:solidFill>
                  <a:srgbClr val="0F2444"/>
                </a:solidFill>
                <a:latin typeface="Inter"/>
              </a:rPr>
              <a:t>10-25 kişi - </a:t>
            </a:r>
            <a:r>
              <a:rPr sz="937" b="1" i="0" u="none" dirty="0" err="1" smtClean="0">
                <a:solidFill>
                  <a:srgbClr val="0F2444"/>
                </a:solidFill>
                <a:latin typeface="Inter"/>
              </a:rPr>
              <a:t>Turizm</a:t>
            </a:r>
            <a:r>
              <a:rPr sz="937" b="1" i="0" u="none" dirty="0" smtClean="0">
                <a:solidFill>
                  <a:srgbClr val="0F2444"/>
                </a:solidFill>
                <a:latin typeface="Inter"/>
              </a:rPr>
              <a:t> </a:t>
            </a:r>
            <a:r>
              <a:rPr sz="937" b="1" i="0" u="none" dirty="0" err="1">
                <a:solidFill>
                  <a:srgbClr val="0F2444"/>
                </a:solidFill>
                <a:latin typeface="Inter"/>
              </a:rPr>
              <a:t>Sektörü</a:t>
            </a:r>
            <a:r>
              <a:rPr sz="937" b="1" i="0" u="none" dirty="0">
                <a:solidFill>
                  <a:srgbClr val="0F2444"/>
                </a:solidFill>
                <a:latin typeface="Inter"/>
              </a:rPr>
              <a:t> </a:t>
            </a:r>
            <a:r>
              <a:rPr sz="937" b="1" i="0" u="none" dirty="0" err="1">
                <a:solidFill>
                  <a:srgbClr val="0F2444"/>
                </a:solidFill>
                <a:latin typeface="Inter"/>
              </a:rPr>
              <a:t>Çalışanları</a:t>
            </a:r>
            <a:endParaRPr sz="937" b="1" i="0" u="none" dirty="0">
              <a:solidFill>
                <a:srgbClr val="0F2444"/>
              </a:solidFill>
              <a:latin typeface="Inter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00100" y="1979265"/>
            <a:ext cx="5593667" cy="1599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60"/>
              </a:lnSpc>
            </a:pPr>
            <a:r>
              <a:rPr sz="1050" b="1" i="0" u="none">
                <a:solidFill>
                  <a:srgbClr val="004B75"/>
                </a:solidFill>
                <a:latin typeface="Poppins"/>
              </a:rPr>
              <a:t>Eğitimin Amacı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0550" y="2196405"/>
            <a:ext cx="5536852" cy="4799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60"/>
              </a:lnSpc>
            </a:pPr>
            <a:r>
              <a:rPr sz="900" b="0" i="0" u="none">
                <a:solidFill>
                  <a:srgbClr val="334155"/>
                </a:solidFill>
                <a:latin typeface="Inter"/>
              </a:rPr>
              <a:t>Katılımcıların liderlik anlayışını geliştirmek, kurumsal iletişim süreçlerini etkin biçimde yönetmelerini sağlamak, zaman yönetimi ve organizasyon becerilerini güçlendirmek ve günümüz çalışma hayatında ihtiyaç duyulan temel yönetim yetkinliklerini kazandırmaktır.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03677" y="1979265"/>
            <a:ext cx="5037660" cy="16951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60"/>
              </a:lnSpc>
            </a:pPr>
            <a:r>
              <a:rPr sz="1050" b="1" i="0" u="none">
                <a:solidFill>
                  <a:srgbClr val="004B75"/>
                </a:solidFill>
                <a:latin typeface="Poppins"/>
              </a:rPr>
              <a:t>Eğitimin Kazanımları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622702" y="2196405"/>
            <a:ext cx="497874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0550" y="1992510"/>
            <a:ext cx="133350" cy="13335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85800" y="2971651"/>
            <a:ext cx="809625" cy="1333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1196"/>
              </a:lnSpc>
            </a:pPr>
            <a:r>
              <a:rPr sz="825" b="1" i="0" u="none">
                <a:solidFill>
                  <a:srgbClr val="0369A1"/>
                </a:solidFill>
                <a:latin typeface="Inter"/>
              </a:rPr>
              <a:t>Odak Noktası: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3142505"/>
            <a:ext cx="5346352" cy="1518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96"/>
              </a:lnSpc>
            </a:pPr>
            <a:r>
              <a:rPr sz="825" b="0" i="0" u="none">
                <a:solidFill>
                  <a:srgbClr val="0369A1"/>
                </a:solidFill>
                <a:latin typeface="Inter"/>
              </a:rPr>
              <a:t>Turizm sektörünün dinamik çalışma koşullarına uyarlanmış uygulamalı yönetim ve liderlik pratikleri.</a:t>
            </a: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22702" y="1992510"/>
            <a:ext cx="104775" cy="133350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22702" y="2301180"/>
            <a:ext cx="4978747" cy="342900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22702" y="2701230"/>
            <a:ext cx="4978747" cy="342900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22702" y="3101280"/>
            <a:ext cx="4978747" cy="342900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22702" y="3501330"/>
            <a:ext cx="4978747" cy="342900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22702" y="3901380"/>
            <a:ext cx="4978747" cy="342900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22702" y="4301430"/>
            <a:ext cx="4978747" cy="342900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5800" y="2990701"/>
            <a:ext cx="76200" cy="104775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727477" y="2377380"/>
            <a:ext cx="190500" cy="1905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7003702" y="2401490"/>
            <a:ext cx="342900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Etkili liderlerin sahip olduğu temel özellikleri tanımlayabilecektir.</a:t>
            </a:r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27477" y="2777430"/>
            <a:ext cx="190500" cy="19050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003702" y="2801540"/>
            <a:ext cx="379095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Kurumsal iletişimin işletmeler açısından önemini değerlendirebilecektir.</a:t>
            </a:r>
          </a:p>
        </p:txBody>
      </p:sp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27477" y="3177480"/>
            <a:ext cx="190500" cy="1905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7003702" y="3201590"/>
            <a:ext cx="358140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İletişim engellerini analiz ederek çözüm önerileri geliştirebilecektir.</a:t>
            </a:r>
          </a:p>
        </p:txBody>
      </p:sp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27477" y="3577530"/>
            <a:ext cx="190500" cy="190500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7003702" y="3601640"/>
            <a:ext cx="3590925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Zaman yönetimi tekniklerini günlük iş yaşamına uygulayabilecektir.</a:t>
            </a:r>
          </a:p>
        </p:txBody>
      </p:sp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27477" y="3977580"/>
            <a:ext cx="190500" cy="19050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7003702" y="4001690"/>
            <a:ext cx="367665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Yönetim ve organizasyon süreçlerini etkin şekilde planlayabilecektir.</a:t>
            </a:r>
          </a:p>
        </p:txBody>
      </p:sp>
      <p:pic>
        <p:nvPicPr>
          <p:cNvPr id="46" name="Picture 45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27477" y="4377630"/>
            <a:ext cx="190500" cy="1905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003702" y="4401740"/>
            <a:ext cx="3838575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Takım çalışmasını destekleyen liderlik davranışlarını uygulayabilecektir.</a:t>
            </a:r>
          </a:p>
        </p:txBody>
      </p:sp>
      <p:pic>
        <p:nvPicPr>
          <p:cNvPr id="48" name="Picture 47" descr="imag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84627" y="2429767"/>
            <a:ext cx="76200" cy="85725"/>
          </a:xfrm>
          <a:prstGeom prst="rect">
            <a:avLst/>
          </a:prstGeom>
        </p:spPr>
      </p:pic>
      <p:pic>
        <p:nvPicPr>
          <p:cNvPr id="49" name="Picture 48" descr="imag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84627" y="2829817"/>
            <a:ext cx="76200" cy="85725"/>
          </a:xfrm>
          <a:prstGeom prst="rect">
            <a:avLst/>
          </a:prstGeom>
        </p:spPr>
      </p:pic>
      <p:pic>
        <p:nvPicPr>
          <p:cNvPr id="50" name="Picture 49" descr="imag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84627" y="3229867"/>
            <a:ext cx="76200" cy="85725"/>
          </a:xfrm>
          <a:prstGeom prst="rect">
            <a:avLst/>
          </a:prstGeom>
        </p:spPr>
      </p:pic>
      <p:pic>
        <p:nvPicPr>
          <p:cNvPr id="51" name="Picture 50" descr="imag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84627" y="3629917"/>
            <a:ext cx="76200" cy="85725"/>
          </a:xfrm>
          <a:prstGeom prst="rect">
            <a:avLst/>
          </a:prstGeom>
        </p:spPr>
      </p:pic>
      <p:pic>
        <p:nvPicPr>
          <p:cNvPr id="52" name="Picture 51" descr="imag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84627" y="4029967"/>
            <a:ext cx="76200" cy="85725"/>
          </a:xfrm>
          <a:prstGeom prst="rect">
            <a:avLst/>
          </a:prstGeom>
        </p:spPr>
      </p:pic>
      <p:pic>
        <p:nvPicPr>
          <p:cNvPr id="53" name="Picture 52" descr="imag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84627" y="4430017"/>
            <a:ext cx="76200" cy="85725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428625" y="923925"/>
            <a:ext cx="11763375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800" b="1" i="0" u="none">
                <a:solidFill>
                  <a:srgbClr val="0F2444"/>
                </a:solidFill>
                <a:latin typeface="Poppins"/>
              </a:rPr>
              <a:t>Liderlik, Kurumsal İletişim ve Etkin Yönetim Becerileri</a:t>
            </a:r>
          </a:p>
        </p:txBody>
      </p:sp>
      <p:pic>
        <p:nvPicPr>
          <p:cNvPr id="55" name="Resim 54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297" y="230092"/>
            <a:ext cx="820337" cy="820337"/>
          </a:xfrm>
          <a:prstGeom prst="rect">
            <a:avLst/>
          </a:prstGeom>
        </p:spPr>
      </p:pic>
      <p:pic>
        <p:nvPicPr>
          <p:cNvPr id="56" name="Picture 3" descr="image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28625" y="3612150"/>
            <a:ext cx="5860702" cy="893712"/>
          </a:xfrm>
          <a:prstGeom prst="rect">
            <a:avLst/>
          </a:prstGeom>
        </p:spPr>
      </p:pic>
      <p:sp>
        <p:nvSpPr>
          <p:cNvPr id="57" name="TextBox 28"/>
          <p:cNvSpPr txBox="1"/>
          <p:nvPr/>
        </p:nvSpPr>
        <p:spPr>
          <a:xfrm>
            <a:off x="838200" y="3755025"/>
            <a:ext cx="5553662" cy="1599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60"/>
              </a:lnSpc>
            </a:pPr>
            <a:r>
              <a:rPr sz="1050" b="1" i="0" u="none" dirty="0" err="1">
                <a:solidFill>
                  <a:srgbClr val="004B75"/>
                </a:solidFill>
                <a:latin typeface="Poppins"/>
              </a:rPr>
              <a:t>Katılımcı</a:t>
            </a:r>
            <a:r>
              <a:rPr sz="1050" b="1" i="0" u="none" dirty="0">
                <a:solidFill>
                  <a:srgbClr val="004B75"/>
                </a:solidFill>
                <a:latin typeface="Poppins"/>
              </a:rPr>
              <a:t> </a:t>
            </a:r>
            <a:r>
              <a:rPr sz="1050" b="1" i="0" u="none" dirty="0" err="1">
                <a:solidFill>
                  <a:srgbClr val="004B75"/>
                </a:solidFill>
                <a:latin typeface="Poppins"/>
              </a:rPr>
              <a:t>ve</a:t>
            </a:r>
            <a:r>
              <a:rPr sz="1050" b="1" i="0" u="none" dirty="0">
                <a:solidFill>
                  <a:srgbClr val="004B75"/>
                </a:solidFill>
                <a:latin typeface="Poppins"/>
              </a:rPr>
              <a:t> </a:t>
            </a:r>
            <a:r>
              <a:rPr sz="1050" b="1" i="0" u="none" dirty="0" err="1">
                <a:solidFill>
                  <a:srgbClr val="004B75"/>
                </a:solidFill>
                <a:latin typeface="Poppins"/>
              </a:rPr>
              <a:t>Süre</a:t>
            </a:r>
            <a:r>
              <a:rPr sz="1050" b="1" i="0" u="none" dirty="0">
                <a:solidFill>
                  <a:srgbClr val="004B75"/>
                </a:solidFill>
                <a:latin typeface="Poppins"/>
              </a:rPr>
              <a:t> </a:t>
            </a:r>
            <a:r>
              <a:rPr sz="1050" b="1" i="0" u="none" dirty="0" err="1">
                <a:solidFill>
                  <a:srgbClr val="004B75"/>
                </a:solidFill>
                <a:latin typeface="Poppins"/>
              </a:rPr>
              <a:t>Yapısı</a:t>
            </a:r>
            <a:endParaRPr sz="1050" b="1" i="0" u="none" dirty="0">
              <a:solidFill>
                <a:srgbClr val="004B75"/>
              </a:solidFill>
              <a:latin typeface="Poppins"/>
            </a:endParaRPr>
          </a:p>
        </p:txBody>
      </p:sp>
      <p:pic>
        <p:nvPicPr>
          <p:cNvPr id="58" name="Picture 32" descr="image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90550" y="3768271"/>
            <a:ext cx="171450" cy="133350"/>
          </a:xfrm>
          <a:prstGeom prst="rect">
            <a:avLst/>
          </a:prstGeom>
        </p:spPr>
      </p:pic>
      <p:sp>
        <p:nvSpPr>
          <p:cNvPr id="59" name="TextBox 33"/>
          <p:cNvSpPr txBox="1"/>
          <p:nvPr/>
        </p:nvSpPr>
        <p:spPr>
          <a:xfrm>
            <a:off x="762000" y="3972166"/>
            <a:ext cx="5365402" cy="1405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164"/>
              </a:lnSpc>
            </a:pPr>
            <a:r>
              <a:rPr lang="en-US" sz="862" b="1" dirty="0" err="1">
                <a:solidFill>
                  <a:srgbClr val="334155"/>
                </a:solidFill>
                <a:latin typeface="Inter"/>
              </a:rPr>
              <a:t>Süre</a:t>
            </a:r>
            <a:r>
              <a:rPr lang="en-US" sz="862" b="1" dirty="0">
                <a:solidFill>
                  <a:srgbClr val="334155"/>
                </a:solidFill>
                <a:latin typeface="Inter"/>
              </a:rPr>
              <a:t>: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Eğitim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süresi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3 </a:t>
            </a:r>
            <a:r>
              <a:rPr lang="en-US" sz="862" dirty="0" err="1" smtClean="0">
                <a:solidFill>
                  <a:srgbClr val="334155"/>
                </a:solidFill>
                <a:latin typeface="Inter"/>
              </a:rPr>
              <a:t>saat</a:t>
            </a:r>
            <a:r>
              <a:rPr lang="tr-TR" sz="862" dirty="0" smtClean="0">
                <a:solidFill>
                  <a:srgbClr val="334155"/>
                </a:solidFill>
                <a:latin typeface="Inter"/>
              </a:rPr>
              <a:t>tir, </a:t>
            </a:r>
            <a:r>
              <a:rPr lang="en-US" sz="862" dirty="0" err="1" smtClean="0">
                <a:solidFill>
                  <a:srgbClr val="334155"/>
                </a:solidFill>
                <a:latin typeface="Inter"/>
              </a:rPr>
              <a:t>talebe</a:t>
            </a:r>
            <a:r>
              <a:rPr lang="en-US" sz="862" dirty="0" smtClean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ve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grubun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özelliğine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göre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tr-TR" sz="862" dirty="0" smtClean="0">
                <a:solidFill>
                  <a:srgbClr val="334155"/>
                </a:solidFill>
                <a:latin typeface="Inter"/>
              </a:rPr>
              <a:t>8 saate kadar </a:t>
            </a:r>
            <a:r>
              <a:rPr lang="en-US" sz="862" dirty="0" smtClean="0">
                <a:solidFill>
                  <a:srgbClr val="334155"/>
                </a:solidFill>
                <a:latin typeface="Inter"/>
              </a:rPr>
              <a:t>program </a:t>
            </a:r>
            <a:r>
              <a:rPr lang="en-US" sz="862" dirty="0" err="1" smtClean="0">
                <a:solidFill>
                  <a:srgbClr val="334155"/>
                </a:solidFill>
                <a:latin typeface="Inter"/>
              </a:rPr>
              <a:t>yapıl</a:t>
            </a:r>
            <a:r>
              <a:rPr lang="tr-TR" sz="862" dirty="0" err="1" smtClean="0">
                <a:solidFill>
                  <a:srgbClr val="334155"/>
                </a:solidFill>
                <a:latin typeface="Inter"/>
              </a:rPr>
              <a:t>abilir</a:t>
            </a:r>
            <a:r>
              <a:rPr lang="en-US" sz="862" dirty="0" smtClean="0">
                <a:solidFill>
                  <a:srgbClr val="334155"/>
                </a:solidFill>
                <a:latin typeface="Inter"/>
              </a:rPr>
              <a:t>.</a:t>
            </a:r>
            <a:endParaRPr sz="862" b="0" i="0" u="none" dirty="0">
              <a:solidFill>
                <a:srgbClr val="334155"/>
              </a:solidFill>
              <a:latin typeface="Inter"/>
            </a:endParaRPr>
          </a:p>
        </p:txBody>
      </p:sp>
      <p:sp>
        <p:nvSpPr>
          <p:cNvPr id="60" name="TextBox 34"/>
          <p:cNvSpPr txBox="1"/>
          <p:nvPr/>
        </p:nvSpPr>
        <p:spPr>
          <a:xfrm>
            <a:off x="762000" y="4167577"/>
            <a:ext cx="5365402" cy="1477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64"/>
              </a:lnSpc>
            </a:pPr>
            <a:r>
              <a:rPr sz="862" b="1" i="0" u="none" dirty="0" err="1">
                <a:solidFill>
                  <a:srgbClr val="334155"/>
                </a:solidFill>
                <a:latin typeface="Inter"/>
              </a:rPr>
              <a:t>Katılımcı</a:t>
            </a:r>
            <a:r>
              <a:rPr sz="862" b="1" i="0" u="none" dirty="0">
                <a:solidFill>
                  <a:srgbClr val="334155"/>
                </a:solidFill>
                <a:latin typeface="Inter"/>
              </a:rPr>
              <a:t>:</a:t>
            </a:r>
            <a:r>
              <a:rPr sz="862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862" b="0" i="0" u="none" dirty="0" err="1">
                <a:solidFill>
                  <a:srgbClr val="334155"/>
                </a:solidFill>
                <a:latin typeface="Inter"/>
              </a:rPr>
              <a:t>Eğitim</a:t>
            </a:r>
            <a:r>
              <a:rPr sz="862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862" b="0" i="0" u="none" dirty="0" err="1">
                <a:solidFill>
                  <a:srgbClr val="334155"/>
                </a:solidFill>
                <a:latin typeface="Inter"/>
              </a:rPr>
              <a:t>içeriği</a:t>
            </a:r>
            <a:r>
              <a:rPr sz="862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862" b="0" i="0" u="none" dirty="0" err="1">
                <a:solidFill>
                  <a:srgbClr val="334155"/>
                </a:solidFill>
                <a:latin typeface="Inter"/>
              </a:rPr>
              <a:t>ve</a:t>
            </a:r>
            <a:r>
              <a:rPr sz="862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862" b="0" i="0" u="none" dirty="0" err="1">
                <a:solidFill>
                  <a:srgbClr val="334155"/>
                </a:solidFill>
                <a:latin typeface="Inter"/>
              </a:rPr>
              <a:t>düzeyi</a:t>
            </a:r>
            <a:r>
              <a:rPr sz="862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862" b="0" i="0" u="none" dirty="0" err="1">
                <a:solidFill>
                  <a:srgbClr val="334155"/>
                </a:solidFill>
                <a:latin typeface="Inter"/>
              </a:rPr>
              <a:t>katılımcı</a:t>
            </a:r>
            <a:r>
              <a:rPr sz="862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862" b="0" i="0" u="none" dirty="0" err="1">
                <a:solidFill>
                  <a:srgbClr val="334155"/>
                </a:solidFill>
                <a:latin typeface="Inter"/>
              </a:rPr>
              <a:t>gruba</a:t>
            </a:r>
            <a:r>
              <a:rPr sz="862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862" b="0" i="0" u="none" dirty="0" err="1">
                <a:solidFill>
                  <a:srgbClr val="334155"/>
                </a:solidFill>
                <a:latin typeface="Inter"/>
              </a:rPr>
              <a:t>göre</a:t>
            </a:r>
            <a:r>
              <a:rPr sz="862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862" b="0" i="0" u="none" dirty="0" err="1">
                <a:solidFill>
                  <a:srgbClr val="334155"/>
                </a:solidFill>
                <a:latin typeface="Inter"/>
              </a:rPr>
              <a:t>düzenlenir</a:t>
            </a:r>
            <a:r>
              <a:rPr sz="862" b="0" i="0" u="none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pic>
        <p:nvPicPr>
          <p:cNvPr id="61" name="Picture 48" descr="image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90550" y="3986453"/>
            <a:ext cx="95250" cy="114300"/>
          </a:xfrm>
          <a:prstGeom prst="rect">
            <a:avLst/>
          </a:prstGeom>
        </p:spPr>
      </p:pic>
      <p:pic>
        <p:nvPicPr>
          <p:cNvPr id="62" name="Picture 49" descr="image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90550" y="4181865"/>
            <a:ext cx="95250" cy="114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836390"/>
            <a:ext cx="5860702" cy="82287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5" y="2754510"/>
            <a:ext cx="5860702" cy="89371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777" y="1836390"/>
            <a:ext cx="5302597" cy="295081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2702" y="2301180"/>
            <a:ext cx="4978747" cy="342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2701230"/>
            <a:ext cx="4978747" cy="342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3101280"/>
            <a:ext cx="4978747" cy="342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3501330"/>
            <a:ext cx="4978747" cy="3429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3901380"/>
            <a:ext cx="4978747" cy="3429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4301430"/>
            <a:ext cx="4978747" cy="3429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625" y="6326088"/>
            <a:ext cx="11334750" cy="24616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28625" y="396775"/>
            <a:ext cx="3787229" cy="234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 u="none">
                <a:solidFill>
                  <a:srgbClr val="004B75"/>
                </a:solidFill>
                <a:latin typeface="Inter SemiBold"/>
              </a:rPr>
              <a:t>Turizmde Yönetim ve Örgütsel Davranış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8625" y="6392763"/>
            <a:ext cx="6953250" cy="1794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3"/>
              </a:lnSpc>
            </a:pPr>
            <a:r>
              <a:rPr sz="975" b="0" i="0" u="none">
                <a:solidFill>
                  <a:srgbClr val="334155"/>
                </a:solidFill>
                <a:latin typeface="Inter"/>
              </a:rPr>
              <a:t>Antalya Bilim Üniversitesi - TURAM Turizm Çalışmaları Uygulama ve Araştırma Merkezi – Düzenleme Tarihi: 01.09.2026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0075" y="1426815"/>
            <a:ext cx="200025" cy="161925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16325" y="1426815"/>
            <a:ext cx="161925" cy="161925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32725" y="1426815"/>
            <a:ext cx="161925" cy="16192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95350" y="1379190"/>
            <a:ext cx="1390650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0" i="0" u="none">
                <a:solidFill>
                  <a:srgbClr val="64748B"/>
                </a:solidFill>
                <a:latin typeface="Inter SemiBold"/>
              </a:rPr>
              <a:t>EĞITMEN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5350" y="1493490"/>
            <a:ext cx="2510580" cy="144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37" b="1" i="0" u="none" dirty="0" err="1">
                <a:solidFill>
                  <a:srgbClr val="0F2444"/>
                </a:solidFill>
                <a:latin typeface="Inter"/>
                <a:hlinkClick r:id="rId12"/>
              </a:rPr>
              <a:t>Doç</a:t>
            </a:r>
            <a:r>
              <a:rPr sz="937" b="1" i="0" u="none" dirty="0">
                <a:solidFill>
                  <a:srgbClr val="0F2444"/>
                </a:solidFill>
                <a:latin typeface="Inter"/>
                <a:hlinkClick r:id="rId12"/>
              </a:rPr>
              <a:t>. Dr. </a:t>
            </a:r>
            <a:r>
              <a:rPr sz="937" b="1" i="0" u="none" dirty="0" err="1">
                <a:solidFill>
                  <a:srgbClr val="0F2444"/>
                </a:solidFill>
                <a:latin typeface="Inter"/>
                <a:hlinkClick r:id="rId12"/>
              </a:rPr>
              <a:t>Gözdegül</a:t>
            </a:r>
            <a:r>
              <a:rPr sz="937" b="1" i="0" u="none" dirty="0">
                <a:solidFill>
                  <a:srgbClr val="0F2444"/>
                </a:solidFill>
                <a:latin typeface="Inter"/>
                <a:hlinkClick r:id="rId12"/>
              </a:rPr>
              <a:t> </a:t>
            </a:r>
            <a:r>
              <a:rPr sz="937" b="1" i="0" u="none" dirty="0" err="1">
                <a:solidFill>
                  <a:srgbClr val="0F2444"/>
                </a:solidFill>
                <a:latin typeface="Inter"/>
                <a:hlinkClick r:id="rId12"/>
              </a:rPr>
              <a:t>Başer</a:t>
            </a:r>
            <a:endParaRPr sz="937" b="1" i="0" u="none" dirty="0">
              <a:solidFill>
                <a:srgbClr val="0F2444"/>
              </a:solidFill>
              <a:latin typeface="Inter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73500" y="1379190"/>
            <a:ext cx="2219325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0" i="0" u="none">
                <a:solidFill>
                  <a:srgbClr val="64748B"/>
                </a:solidFill>
                <a:latin typeface="Inter SemiBold"/>
              </a:rPr>
              <a:t>EĞITIM SÜRESI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73500" y="1493491"/>
            <a:ext cx="2977260" cy="144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tr-TR" sz="937" b="1" dirty="0">
                <a:solidFill>
                  <a:srgbClr val="0F2444"/>
                </a:solidFill>
                <a:latin typeface="Inter"/>
              </a:rPr>
              <a:t>3</a:t>
            </a:r>
            <a:r>
              <a:rPr sz="937" b="1" i="0" u="none" dirty="0" smtClean="0">
                <a:solidFill>
                  <a:srgbClr val="0F2444"/>
                </a:solidFill>
                <a:latin typeface="Inter"/>
              </a:rPr>
              <a:t> </a:t>
            </a:r>
            <a:r>
              <a:rPr sz="937" b="1" i="0" u="none" dirty="0" err="1" smtClean="0">
                <a:solidFill>
                  <a:srgbClr val="0F2444"/>
                </a:solidFill>
                <a:latin typeface="Inter"/>
              </a:rPr>
              <a:t>Saat</a:t>
            </a:r>
            <a:endParaRPr sz="937" b="1" i="0" u="none" dirty="0">
              <a:solidFill>
                <a:srgbClr val="0F2444"/>
              </a:solidFill>
              <a:latin typeface="Inter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489900" y="1379190"/>
            <a:ext cx="1819275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tr-TR" sz="750" dirty="0" smtClean="0">
                <a:solidFill>
                  <a:srgbClr val="64748B"/>
                </a:solidFill>
                <a:latin typeface="Inter SemiBold"/>
              </a:rPr>
              <a:t>KONTENJAN VE KATILIMCI PROFİLİ</a:t>
            </a:r>
            <a:endParaRPr sz="750" b="0" i="0" u="none" dirty="0">
              <a:solidFill>
                <a:srgbClr val="64748B"/>
              </a:solidFill>
              <a:latin typeface="Inter SemiBold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489900" y="1493490"/>
            <a:ext cx="2986239" cy="144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tr-TR" sz="937" b="1" i="0" u="none" dirty="0" smtClean="0">
                <a:solidFill>
                  <a:srgbClr val="0F2444"/>
                </a:solidFill>
                <a:latin typeface="Inter"/>
              </a:rPr>
              <a:t>10-20 kişi – Turizm Sektörü Çalışanları</a:t>
            </a:r>
            <a:endParaRPr sz="937" b="1" i="0" u="none" dirty="0">
              <a:solidFill>
                <a:srgbClr val="0F2444"/>
              </a:solidFill>
              <a:latin typeface="Inter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00100" y="1979265"/>
            <a:ext cx="5593667" cy="1599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60"/>
              </a:lnSpc>
            </a:pPr>
            <a:r>
              <a:rPr sz="1050" b="1" i="0" u="none">
                <a:solidFill>
                  <a:srgbClr val="004B75"/>
                </a:solidFill>
                <a:latin typeface="Poppins"/>
              </a:rPr>
              <a:t>Eğitimin Amacı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0550" y="2196405"/>
            <a:ext cx="5536852" cy="3199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60"/>
              </a:lnSpc>
            </a:pPr>
            <a:r>
              <a:rPr sz="900" b="0" i="0" u="none">
                <a:solidFill>
                  <a:srgbClr val="334155"/>
                </a:solidFill>
                <a:latin typeface="Inter"/>
              </a:rPr>
              <a:t>Katılımcıların takım çalışmasının temel ilkelerini kavramalarını, etkili iletişim kurmalarını ve ortak hedeflere ulaşmak için iş birliği becerilerini geliştirmelerini sağlamaktır.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8200" y="2897385"/>
            <a:ext cx="5553662" cy="1599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60"/>
              </a:lnSpc>
            </a:pPr>
            <a:r>
              <a:rPr sz="1050" b="1" i="0" u="none">
                <a:solidFill>
                  <a:srgbClr val="004B75"/>
                </a:solidFill>
                <a:latin typeface="Poppins"/>
              </a:rPr>
              <a:t>Katılımcı ve Süre Yapısı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32252" y="1979265"/>
            <a:ext cx="5007657" cy="16951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60"/>
              </a:lnSpc>
            </a:pPr>
            <a:r>
              <a:rPr sz="1050" b="1" i="0" u="none">
                <a:solidFill>
                  <a:srgbClr val="004B75"/>
                </a:solidFill>
                <a:latin typeface="Poppins"/>
              </a:rPr>
              <a:t>Program İçeriği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622702" y="2196405"/>
            <a:ext cx="497874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0550" y="1992510"/>
            <a:ext cx="133350" cy="133350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0550" y="2910631"/>
            <a:ext cx="171450" cy="13335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762000" y="3114526"/>
            <a:ext cx="5365402" cy="1405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164"/>
              </a:lnSpc>
            </a:pPr>
            <a:r>
              <a:rPr lang="en-US" sz="862" b="1" dirty="0" err="1">
                <a:solidFill>
                  <a:srgbClr val="334155"/>
                </a:solidFill>
                <a:latin typeface="Inter"/>
              </a:rPr>
              <a:t>Süre</a:t>
            </a:r>
            <a:r>
              <a:rPr lang="en-US" sz="862" b="1" dirty="0">
                <a:solidFill>
                  <a:srgbClr val="334155"/>
                </a:solidFill>
                <a:latin typeface="Inter"/>
              </a:rPr>
              <a:t>: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Eğitim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süresi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3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saattir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,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talebe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ve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grubun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özelliğine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göre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8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saate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kadar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program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yapılabilir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2000" y="3309937"/>
            <a:ext cx="5365402" cy="1477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64"/>
              </a:lnSpc>
            </a:pPr>
            <a:r>
              <a:rPr sz="862" b="1" i="0" u="none">
                <a:solidFill>
                  <a:srgbClr val="334155"/>
                </a:solidFill>
                <a:latin typeface="Inter"/>
              </a:rPr>
              <a:t>Katılımcı:</a:t>
            </a:r>
            <a:r>
              <a:rPr sz="862" b="0" i="0" u="none">
                <a:solidFill>
                  <a:srgbClr val="334155"/>
                </a:solidFill>
                <a:latin typeface="Inter"/>
              </a:rPr>
              <a:t> Eğitim içeriği ve düzeyi katılımcı gruba göre düzenlenir.</a:t>
            </a:r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22702" y="1992510"/>
            <a:ext cx="133350" cy="133350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727477" y="2377380"/>
            <a:ext cx="190500" cy="1905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003702" y="2401490"/>
            <a:ext cx="194310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Takım çalışmasının temel kavramları</a:t>
            </a:r>
          </a:p>
        </p:txBody>
      </p:sp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27477" y="2777430"/>
            <a:ext cx="190500" cy="1905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7003702" y="2801540"/>
            <a:ext cx="144780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Takım rolleri ve dinamikleri</a:t>
            </a:r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27477" y="3177480"/>
            <a:ext cx="190500" cy="19050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7003702" y="3201590"/>
            <a:ext cx="125730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Etkili iletişim ve iş birliği</a:t>
            </a:r>
          </a:p>
        </p:txBody>
      </p:sp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727477" y="3577530"/>
            <a:ext cx="190500" cy="1905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7003702" y="3601640"/>
            <a:ext cx="1724025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Güven oluşturma ve motivasyon</a:t>
            </a:r>
          </a:p>
        </p:txBody>
      </p:sp>
      <p:pic>
        <p:nvPicPr>
          <p:cNvPr id="45" name="Picture 44" descr="image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727477" y="3977580"/>
            <a:ext cx="190500" cy="19050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7003702" y="4001690"/>
            <a:ext cx="219075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Problem çözme ve karar verme süreçleri</a:t>
            </a:r>
          </a:p>
        </p:txBody>
      </p:sp>
      <p:pic>
        <p:nvPicPr>
          <p:cNvPr id="47" name="Picture 46" descr="image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727477" y="4377630"/>
            <a:ext cx="190500" cy="190500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7003702" y="4401740"/>
            <a:ext cx="280035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Çatışma yönetimi ve takım performansının artırılması</a:t>
            </a:r>
          </a:p>
        </p:txBody>
      </p:sp>
      <p:pic>
        <p:nvPicPr>
          <p:cNvPr id="49" name="Picture 48" descr="image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90550" y="3128813"/>
            <a:ext cx="95250" cy="114300"/>
          </a:xfrm>
          <a:prstGeom prst="rect">
            <a:avLst/>
          </a:prstGeom>
        </p:spPr>
      </p:pic>
      <p:pic>
        <p:nvPicPr>
          <p:cNvPr id="50" name="Picture 49" descr="image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90550" y="3324225"/>
            <a:ext cx="95250" cy="114300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428625" y="923925"/>
            <a:ext cx="11763375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800" b="1" i="0" u="none">
                <a:solidFill>
                  <a:srgbClr val="0F2444"/>
                </a:solidFill>
                <a:latin typeface="Poppins"/>
              </a:rPr>
              <a:t>Takım Eğitimi</a:t>
            </a:r>
          </a:p>
        </p:txBody>
      </p:sp>
      <p:pic>
        <p:nvPicPr>
          <p:cNvPr id="52" name="Resim 51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297" y="230092"/>
            <a:ext cx="820337" cy="8203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836390"/>
            <a:ext cx="5860702" cy="98286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5" y="2914501"/>
            <a:ext cx="5860702" cy="89371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777" y="1836390"/>
            <a:ext cx="5302597" cy="295081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2702" y="2301180"/>
            <a:ext cx="4978747" cy="342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2701230"/>
            <a:ext cx="4978747" cy="342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3101280"/>
            <a:ext cx="4978747" cy="342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3501330"/>
            <a:ext cx="4978747" cy="3429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3901380"/>
            <a:ext cx="4978747" cy="3429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4301430"/>
            <a:ext cx="4978747" cy="3429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625" y="6326088"/>
            <a:ext cx="11334750" cy="24616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28625" y="396775"/>
            <a:ext cx="3796754" cy="234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 u="none">
                <a:solidFill>
                  <a:srgbClr val="004B75"/>
                </a:solidFill>
                <a:latin typeface="Inter SemiBold"/>
              </a:rPr>
              <a:t>Turizmde Yönetim ve Örgütsel Davranış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8625" y="6392763"/>
            <a:ext cx="6953250" cy="1794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3"/>
              </a:lnSpc>
            </a:pPr>
            <a:r>
              <a:rPr sz="975" b="0" i="0" u="none">
                <a:solidFill>
                  <a:srgbClr val="334155"/>
                </a:solidFill>
                <a:latin typeface="Inter"/>
              </a:rPr>
              <a:t>Antalya Bilim Üniversitesi - TURAM Turizm Çalışmaları Uygulama ve Araştırma Merkezi – Düzenleme Tarihi: 01.09.2026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0075" y="1426815"/>
            <a:ext cx="200025" cy="161925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16325" y="1426815"/>
            <a:ext cx="161925" cy="161925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32725" y="1426815"/>
            <a:ext cx="161925" cy="16192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95350" y="1379190"/>
            <a:ext cx="1390650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0" i="0" u="none">
                <a:solidFill>
                  <a:srgbClr val="64748B"/>
                </a:solidFill>
                <a:latin typeface="Inter SemiBold"/>
              </a:rPr>
              <a:t>EĞITMEN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5350" y="1493491"/>
            <a:ext cx="1923900" cy="144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37" b="1" i="0" u="none" dirty="0" err="1">
                <a:solidFill>
                  <a:srgbClr val="0F2444"/>
                </a:solidFill>
                <a:latin typeface="Inter"/>
                <a:hlinkClick r:id="rId12"/>
              </a:rPr>
              <a:t>Doç</a:t>
            </a:r>
            <a:r>
              <a:rPr sz="937" b="1" i="0" u="none" dirty="0">
                <a:solidFill>
                  <a:srgbClr val="0F2444"/>
                </a:solidFill>
                <a:latin typeface="Inter"/>
                <a:hlinkClick r:id="rId12"/>
              </a:rPr>
              <a:t>. Dr. </a:t>
            </a:r>
            <a:r>
              <a:rPr sz="937" b="1" i="0" u="none" dirty="0" err="1">
                <a:solidFill>
                  <a:srgbClr val="0F2444"/>
                </a:solidFill>
                <a:latin typeface="Inter"/>
                <a:hlinkClick r:id="rId12"/>
              </a:rPr>
              <a:t>Gözdegül</a:t>
            </a:r>
            <a:r>
              <a:rPr sz="937" b="1" i="0" u="none" dirty="0">
                <a:solidFill>
                  <a:srgbClr val="0F2444"/>
                </a:solidFill>
                <a:latin typeface="Inter"/>
                <a:hlinkClick r:id="rId12"/>
              </a:rPr>
              <a:t> </a:t>
            </a:r>
            <a:r>
              <a:rPr sz="937" b="1" i="0" u="none" dirty="0" err="1">
                <a:solidFill>
                  <a:srgbClr val="0F2444"/>
                </a:solidFill>
                <a:latin typeface="Inter"/>
                <a:hlinkClick r:id="rId12"/>
              </a:rPr>
              <a:t>Başer</a:t>
            </a:r>
            <a:endParaRPr sz="937" b="1" i="0" u="none" dirty="0">
              <a:solidFill>
                <a:srgbClr val="0F2444"/>
              </a:solidFill>
              <a:latin typeface="Inter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73500" y="1379190"/>
            <a:ext cx="2219325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0" i="0" u="none">
                <a:solidFill>
                  <a:srgbClr val="64748B"/>
                </a:solidFill>
                <a:latin typeface="Inter SemiBold"/>
              </a:rPr>
              <a:t>EĞITIM SÜRESI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73500" y="1493490"/>
            <a:ext cx="270837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tr-TR" sz="937" b="1" i="0" u="none" dirty="0" smtClean="0">
                <a:solidFill>
                  <a:srgbClr val="0F2444"/>
                </a:solidFill>
                <a:latin typeface="Inter"/>
              </a:rPr>
              <a:t>3 saat</a:t>
            </a:r>
            <a:endParaRPr sz="937" b="1" i="0" u="none" dirty="0">
              <a:solidFill>
                <a:srgbClr val="0F2444"/>
              </a:solidFill>
              <a:latin typeface="Inter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00100" y="1979265"/>
            <a:ext cx="5593667" cy="1599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60"/>
              </a:lnSpc>
            </a:pPr>
            <a:r>
              <a:rPr sz="1050" b="1" i="0" u="none">
                <a:solidFill>
                  <a:srgbClr val="004B75"/>
                </a:solidFill>
                <a:latin typeface="Poppins"/>
              </a:rPr>
              <a:t>Eğitimin Amacı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0550" y="2196405"/>
            <a:ext cx="5536852" cy="4799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60"/>
              </a:lnSpc>
            </a:pPr>
            <a:r>
              <a:rPr sz="900" b="0" i="0" u="none">
                <a:solidFill>
                  <a:srgbClr val="334155"/>
                </a:solidFill>
                <a:latin typeface="Inter"/>
              </a:rPr>
              <a:t>Katılımcıların sözlü, sözsüz ve yazılı iletişim becerilerini geliştirerek iş ortamında daha etkili, açık ve yapıcı iletişim kurmalarını, güçlü iş ilişkileri oluşturmalarını ve iletişim kaynaklı sorunları etkin şekilde yönetmelerini sağlamaktır.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8200" y="3057376"/>
            <a:ext cx="5553662" cy="1599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60"/>
              </a:lnSpc>
            </a:pPr>
            <a:r>
              <a:rPr sz="1050" b="1" i="0" u="none">
                <a:solidFill>
                  <a:srgbClr val="004B75"/>
                </a:solidFill>
                <a:latin typeface="Poppins"/>
              </a:rPr>
              <a:t>Katılımcı ve Süre Yapısı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32252" y="1979265"/>
            <a:ext cx="5007657" cy="16951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60"/>
              </a:lnSpc>
            </a:pPr>
            <a:r>
              <a:rPr sz="1050" b="1" i="0" u="none">
                <a:solidFill>
                  <a:srgbClr val="004B75"/>
                </a:solidFill>
                <a:latin typeface="Poppins"/>
              </a:rPr>
              <a:t>Program İçeriği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622702" y="2196405"/>
            <a:ext cx="497874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0550" y="1992510"/>
            <a:ext cx="133350" cy="133350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0550" y="3070621"/>
            <a:ext cx="171450" cy="13335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762000" y="3274516"/>
            <a:ext cx="5365402" cy="1405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164"/>
              </a:lnSpc>
            </a:pPr>
            <a:r>
              <a:rPr lang="en-US" sz="862" b="1" dirty="0" err="1">
                <a:solidFill>
                  <a:srgbClr val="334155"/>
                </a:solidFill>
                <a:latin typeface="Inter"/>
              </a:rPr>
              <a:t>Süre</a:t>
            </a:r>
            <a:r>
              <a:rPr lang="en-US" sz="862" b="1" dirty="0">
                <a:solidFill>
                  <a:srgbClr val="334155"/>
                </a:solidFill>
                <a:latin typeface="Inter"/>
              </a:rPr>
              <a:t>: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Eğitim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süresi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3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saattir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,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talebe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ve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grubun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özelliğine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göre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8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saate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kadar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program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yapılabilir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2000" y="3469927"/>
            <a:ext cx="5365402" cy="1477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64"/>
              </a:lnSpc>
            </a:pPr>
            <a:r>
              <a:rPr sz="862" b="1" i="0" u="none">
                <a:solidFill>
                  <a:srgbClr val="334155"/>
                </a:solidFill>
                <a:latin typeface="Inter"/>
              </a:rPr>
              <a:t>Katılımcı:</a:t>
            </a:r>
            <a:r>
              <a:rPr sz="862" b="0" i="0" u="none">
                <a:solidFill>
                  <a:srgbClr val="334155"/>
                </a:solidFill>
                <a:latin typeface="Inter"/>
              </a:rPr>
              <a:t> Eğitim içeriği ve düzeyi katılımcı gruba göre düzenlenir.</a:t>
            </a:r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22702" y="1992510"/>
            <a:ext cx="133350" cy="133350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727477" y="2377380"/>
            <a:ext cx="190500" cy="1905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003702" y="2401490"/>
            <a:ext cx="192405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İletişimin temel kavramları ve süreci</a:t>
            </a:r>
          </a:p>
        </p:txBody>
      </p:sp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27477" y="2777430"/>
            <a:ext cx="190500" cy="1905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7003702" y="2801540"/>
            <a:ext cx="125730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Etkin dinleme becerileri</a:t>
            </a:r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27477" y="3177480"/>
            <a:ext cx="190500" cy="19050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7003702" y="3201590"/>
            <a:ext cx="1800225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Sözlü ve sözsüz iletişim teknikleri</a:t>
            </a:r>
          </a:p>
        </p:txBody>
      </p:sp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727477" y="3577530"/>
            <a:ext cx="190500" cy="1905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7003702" y="3601640"/>
            <a:ext cx="1552575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Empati ve geri bildirim verme</a:t>
            </a:r>
          </a:p>
        </p:txBody>
      </p:sp>
      <p:pic>
        <p:nvPicPr>
          <p:cNvPr id="45" name="Picture 44" descr="image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727477" y="3977580"/>
            <a:ext cx="190500" cy="19050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7003702" y="4001690"/>
            <a:ext cx="1781175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İletişim engelleri ve çözüm yolları</a:t>
            </a:r>
          </a:p>
        </p:txBody>
      </p:sp>
      <p:pic>
        <p:nvPicPr>
          <p:cNvPr id="47" name="Picture 46" descr="image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727477" y="4377630"/>
            <a:ext cx="190500" cy="190500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7003702" y="4401740"/>
            <a:ext cx="2676525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Zor kişilerle ve çatışma durumlarında etkili iletişim</a:t>
            </a:r>
          </a:p>
        </p:txBody>
      </p:sp>
      <p:pic>
        <p:nvPicPr>
          <p:cNvPr id="49" name="Picture 48" descr="image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90550" y="3288803"/>
            <a:ext cx="95250" cy="114300"/>
          </a:xfrm>
          <a:prstGeom prst="rect">
            <a:avLst/>
          </a:prstGeom>
        </p:spPr>
      </p:pic>
      <p:pic>
        <p:nvPicPr>
          <p:cNvPr id="50" name="Picture 49" descr="image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90550" y="3484215"/>
            <a:ext cx="95250" cy="114300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428625" y="923925"/>
            <a:ext cx="11763375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800" b="1" i="0" u="none">
                <a:solidFill>
                  <a:srgbClr val="0F2444"/>
                </a:solidFill>
                <a:latin typeface="Poppins"/>
              </a:rPr>
              <a:t>Etkin İletişim</a:t>
            </a:r>
          </a:p>
        </p:txBody>
      </p:sp>
      <p:pic>
        <p:nvPicPr>
          <p:cNvPr id="52" name="Resim 51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297" y="230092"/>
            <a:ext cx="820337" cy="820337"/>
          </a:xfrm>
          <a:prstGeom prst="rect">
            <a:avLst/>
          </a:prstGeom>
        </p:spPr>
      </p:pic>
      <p:sp>
        <p:nvSpPr>
          <p:cNvPr id="53" name="TextBox 24"/>
          <p:cNvSpPr txBox="1"/>
          <p:nvPr/>
        </p:nvSpPr>
        <p:spPr>
          <a:xfrm>
            <a:off x="8489900" y="1379190"/>
            <a:ext cx="1819275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tr-TR" sz="750" dirty="0" smtClean="0">
                <a:solidFill>
                  <a:srgbClr val="64748B"/>
                </a:solidFill>
                <a:latin typeface="Inter SemiBold"/>
              </a:rPr>
              <a:t>KONTENJAN VE KATILIMCI PROFİLİ</a:t>
            </a:r>
            <a:endParaRPr sz="750" b="0" i="0" u="none" dirty="0">
              <a:solidFill>
                <a:srgbClr val="64748B"/>
              </a:solidFill>
              <a:latin typeface="Inter SemiBold"/>
            </a:endParaRPr>
          </a:p>
        </p:txBody>
      </p:sp>
      <p:sp>
        <p:nvSpPr>
          <p:cNvPr id="54" name="TextBox 25"/>
          <p:cNvSpPr txBox="1"/>
          <p:nvPr/>
        </p:nvSpPr>
        <p:spPr>
          <a:xfrm>
            <a:off x="8489900" y="1493490"/>
            <a:ext cx="2986239" cy="144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tr-TR" sz="937" b="1" i="0" u="none" dirty="0" smtClean="0">
                <a:solidFill>
                  <a:srgbClr val="0F2444"/>
                </a:solidFill>
                <a:latin typeface="Inter"/>
              </a:rPr>
              <a:t>10-20 kişi – Turizm Sektörü Çalışanları</a:t>
            </a:r>
            <a:endParaRPr sz="937" b="1" i="0" u="none" dirty="0">
              <a:solidFill>
                <a:srgbClr val="0F2444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836390"/>
            <a:ext cx="5860702" cy="98286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5" y="2914501"/>
            <a:ext cx="5860702" cy="89371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777" y="1836390"/>
            <a:ext cx="5302597" cy="2644824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2702" y="2301180"/>
            <a:ext cx="4978747" cy="342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2701230"/>
            <a:ext cx="4978747" cy="436959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2702" y="3195339"/>
            <a:ext cx="4978747" cy="342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2702" y="3595389"/>
            <a:ext cx="4978747" cy="3429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2702" y="3995439"/>
            <a:ext cx="4978747" cy="3429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8625" y="6326088"/>
            <a:ext cx="11334750" cy="24616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28625" y="396775"/>
            <a:ext cx="3787229" cy="234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 u="none">
                <a:solidFill>
                  <a:srgbClr val="004B75"/>
                </a:solidFill>
                <a:latin typeface="Inter SemiBold"/>
              </a:rPr>
              <a:t>Turizmde Yönetim ve Örgütsel Davranış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8625" y="6392763"/>
            <a:ext cx="6953250" cy="1794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3"/>
              </a:lnSpc>
            </a:pPr>
            <a:r>
              <a:rPr sz="975" b="0" i="0" u="none">
                <a:solidFill>
                  <a:srgbClr val="334155"/>
                </a:solidFill>
                <a:latin typeface="Inter"/>
              </a:rPr>
              <a:t>Antalya Bilim Üniversitesi - TURAM Turizm Çalışmaları Uygulama ve Araştırma Merkezi – Düzenleme Tarihi: 01.09.2026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0075" y="1426815"/>
            <a:ext cx="200025" cy="16192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16325" y="1426815"/>
            <a:ext cx="161925" cy="161925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32725" y="1426815"/>
            <a:ext cx="161925" cy="16192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95350" y="1379190"/>
            <a:ext cx="1390650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0" i="0" u="none">
                <a:solidFill>
                  <a:srgbClr val="64748B"/>
                </a:solidFill>
                <a:latin typeface="Inter SemiBold"/>
              </a:rPr>
              <a:t>EĞITMEN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5349" y="1493490"/>
            <a:ext cx="2035075" cy="144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37" b="1" i="0" u="none" dirty="0" err="1">
                <a:solidFill>
                  <a:srgbClr val="0F2444"/>
                </a:solidFill>
                <a:latin typeface="Inter"/>
                <a:hlinkClick r:id="rId13"/>
              </a:rPr>
              <a:t>Doç</a:t>
            </a:r>
            <a:r>
              <a:rPr sz="937" b="1" i="0" u="none" dirty="0">
                <a:solidFill>
                  <a:srgbClr val="0F2444"/>
                </a:solidFill>
                <a:latin typeface="Inter"/>
                <a:hlinkClick r:id="rId13"/>
              </a:rPr>
              <a:t>. Dr. </a:t>
            </a:r>
            <a:r>
              <a:rPr sz="937" b="1" i="0" u="none" dirty="0" err="1">
                <a:solidFill>
                  <a:srgbClr val="0F2444"/>
                </a:solidFill>
                <a:latin typeface="Inter"/>
                <a:hlinkClick r:id="rId13"/>
              </a:rPr>
              <a:t>Gözdegül</a:t>
            </a:r>
            <a:r>
              <a:rPr sz="937" b="1" i="0" u="none" dirty="0">
                <a:solidFill>
                  <a:srgbClr val="0F2444"/>
                </a:solidFill>
                <a:latin typeface="Inter"/>
                <a:hlinkClick r:id="rId13"/>
              </a:rPr>
              <a:t> </a:t>
            </a:r>
            <a:r>
              <a:rPr sz="937" b="1" i="0" u="none" dirty="0" err="1">
                <a:solidFill>
                  <a:srgbClr val="0F2444"/>
                </a:solidFill>
                <a:latin typeface="Inter"/>
                <a:hlinkClick r:id="rId13"/>
              </a:rPr>
              <a:t>Başer</a:t>
            </a:r>
            <a:endParaRPr sz="937" b="1" i="0" u="none" dirty="0">
              <a:solidFill>
                <a:srgbClr val="0F2444"/>
              </a:solidFill>
              <a:latin typeface="Inter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73500" y="1379190"/>
            <a:ext cx="2219325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0" i="0" u="none">
                <a:solidFill>
                  <a:srgbClr val="64748B"/>
                </a:solidFill>
                <a:latin typeface="Inter SemiBold"/>
              </a:rPr>
              <a:t>EĞITIM SÜRESI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73500" y="1493490"/>
            <a:ext cx="22193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tr-TR" sz="937" b="1" dirty="0">
                <a:solidFill>
                  <a:srgbClr val="0F2444"/>
                </a:solidFill>
                <a:latin typeface="Inter"/>
              </a:rPr>
              <a:t>3</a:t>
            </a:r>
            <a:r>
              <a:rPr sz="937" b="1" i="0" u="none" dirty="0" smtClean="0">
                <a:solidFill>
                  <a:srgbClr val="0F2444"/>
                </a:solidFill>
                <a:latin typeface="Inter"/>
              </a:rPr>
              <a:t> </a:t>
            </a:r>
            <a:r>
              <a:rPr sz="937" b="1" i="0" u="none" dirty="0" err="1" smtClean="0">
                <a:solidFill>
                  <a:srgbClr val="0F2444"/>
                </a:solidFill>
                <a:latin typeface="Inter"/>
              </a:rPr>
              <a:t>Saat</a:t>
            </a:r>
            <a:endParaRPr sz="937" b="1" i="0" u="none" dirty="0">
              <a:solidFill>
                <a:srgbClr val="0F2444"/>
              </a:solidFill>
              <a:latin typeface="Inter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00100" y="1979265"/>
            <a:ext cx="5593667" cy="1599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60"/>
              </a:lnSpc>
            </a:pPr>
            <a:r>
              <a:rPr sz="1050" b="1" i="0" u="none">
                <a:solidFill>
                  <a:srgbClr val="004B75"/>
                </a:solidFill>
                <a:latin typeface="Poppins"/>
              </a:rPr>
              <a:t>Eğitimin Amacı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0550" y="2196405"/>
            <a:ext cx="5536852" cy="4799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60"/>
              </a:lnSpc>
            </a:pPr>
            <a:r>
              <a:rPr sz="900" b="0" i="0" u="none">
                <a:solidFill>
                  <a:srgbClr val="334155"/>
                </a:solidFill>
                <a:latin typeface="Inter"/>
              </a:rPr>
              <a:t>Katılımcıların yönetimin temel kavramlarını, yöneticilik fonksiyonlarını ve etkili yönetim yaklaşımlarını kavrayarak ekip ve iş süreçlerini daha verimli yönetmelerini sağlayacak bilgi ve becerileri kazandırmaktır.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9150" y="3057376"/>
            <a:ext cx="5573665" cy="1599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60"/>
              </a:lnSpc>
            </a:pPr>
            <a:r>
              <a:rPr sz="1050" b="1" i="0" u="none">
                <a:solidFill>
                  <a:srgbClr val="004B75"/>
                </a:solidFill>
                <a:latin typeface="Poppins"/>
              </a:rPr>
              <a:t>Katılımcı ve Süre Yapısı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32252" y="1979265"/>
            <a:ext cx="5007657" cy="16951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60"/>
              </a:lnSpc>
            </a:pPr>
            <a:r>
              <a:rPr sz="1050" b="1" i="0" u="none">
                <a:solidFill>
                  <a:srgbClr val="004B75"/>
                </a:solidFill>
                <a:latin typeface="Poppins"/>
              </a:rPr>
              <a:t>Program İçeriği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622702" y="2196405"/>
            <a:ext cx="497874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0550" y="1992510"/>
            <a:ext cx="133350" cy="133350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0550" y="3070621"/>
            <a:ext cx="152400" cy="13335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62000" y="3274516"/>
            <a:ext cx="5365402" cy="1405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164"/>
              </a:lnSpc>
            </a:pPr>
            <a:r>
              <a:rPr lang="en-US" sz="862" b="1" dirty="0" err="1">
                <a:solidFill>
                  <a:srgbClr val="334155"/>
                </a:solidFill>
                <a:latin typeface="Inter"/>
              </a:rPr>
              <a:t>Süre</a:t>
            </a:r>
            <a:r>
              <a:rPr lang="en-US" sz="862" b="1" dirty="0">
                <a:solidFill>
                  <a:srgbClr val="334155"/>
                </a:solidFill>
                <a:latin typeface="Inter"/>
              </a:rPr>
              <a:t>: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Eğitim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süresi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3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saattir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,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talebe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ve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grubun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özelliğine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göre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8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saate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kadar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program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yapılabilir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3469927"/>
            <a:ext cx="5365402" cy="1477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64"/>
              </a:lnSpc>
            </a:pPr>
            <a:r>
              <a:rPr sz="862" b="1" i="0" u="none">
                <a:solidFill>
                  <a:srgbClr val="334155"/>
                </a:solidFill>
                <a:latin typeface="Inter"/>
              </a:rPr>
              <a:t>Katılımcı:</a:t>
            </a:r>
            <a:r>
              <a:rPr sz="862" b="0" i="0" u="none">
                <a:solidFill>
                  <a:srgbClr val="334155"/>
                </a:solidFill>
                <a:latin typeface="Inter"/>
              </a:rPr>
              <a:t> Eğitim içeriği ve düzeyi katılımcı gruba göre düzenlenir.</a:t>
            </a:r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22702" y="1992510"/>
            <a:ext cx="133350" cy="133350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27477" y="2377380"/>
            <a:ext cx="190500" cy="1905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7003702" y="2401490"/>
            <a:ext cx="1781175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Yönetim ve yöneticilik kavramları</a:t>
            </a:r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27477" y="2824460"/>
            <a:ext cx="190500" cy="19050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003702" y="2777430"/>
            <a:ext cx="4492972" cy="2845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Yönetimin temel fonksiyonları (planlama, örgütleme, yöneltme, koordinasyon ve kontrol)</a:t>
            </a:r>
          </a:p>
        </p:txBody>
      </p:sp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727477" y="3271539"/>
            <a:ext cx="190500" cy="1905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7003702" y="3295650"/>
            <a:ext cx="192405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Yönetim düzeyleri ve yönetici rolleri</a:t>
            </a:r>
          </a:p>
        </p:txBody>
      </p:sp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727477" y="3671589"/>
            <a:ext cx="190500" cy="190500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7003702" y="3695700"/>
            <a:ext cx="238125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Liderlik ve motivasyonun yönetimdeki önemi</a:t>
            </a:r>
          </a:p>
        </p:txBody>
      </p:sp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727477" y="4071639"/>
            <a:ext cx="190500" cy="19050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7003702" y="4095750"/>
            <a:ext cx="2200275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Karar verme ve problem çözme süreçleri</a:t>
            </a:r>
          </a:p>
        </p:txBody>
      </p:sp>
      <p:pic>
        <p:nvPicPr>
          <p:cNvPr id="46" name="Picture 45" descr="image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90550" y="3288803"/>
            <a:ext cx="95250" cy="114300"/>
          </a:xfrm>
          <a:prstGeom prst="rect">
            <a:avLst/>
          </a:prstGeom>
        </p:spPr>
      </p:pic>
      <p:pic>
        <p:nvPicPr>
          <p:cNvPr id="47" name="Picture 46" descr="image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90550" y="3484215"/>
            <a:ext cx="95250" cy="114300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428625" y="923925"/>
            <a:ext cx="11763375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800" b="1" i="0" u="none">
                <a:solidFill>
                  <a:srgbClr val="0F2444"/>
                </a:solidFill>
                <a:latin typeface="Poppins"/>
              </a:rPr>
              <a:t>Yönetimin Temelleri</a:t>
            </a:r>
          </a:p>
        </p:txBody>
      </p:sp>
      <p:pic>
        <p:nvPicPr>
          <p:cNvPr id="49" name="Resim 48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297" y="230092"/>
            <a:ext cx="820337" cy="820337"/>
          </a:xfrm>
          <a:prstGeom prst="rect">
            <a:avLst/>
          </a:prstGeom>
        </p:spPr>
      </p:pic>
      <p:sp>
        <p:nvSpPr>
          <p:cNvPr id="50" name="TextBox 24"/>
          <p:cNvSpPr txBox="1"/>
          <p:nvPr/>
        </p:nvSpPr>
        <p:spPr>
          <a:xfrm>
            <a:off x="8489900" y="1379190"/>
            <a:ext cx="1819275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tr-TR" sz="750" dirty="0" smtClean="0">
                <a:solidFill>
                  <a:srgbClr val="64748B"/>
                </a:solidFill>
                <a:latin typeface="Inter SemiBold"/>
              </a:rPr>
              <a:t>KONTENJAN VE KATILIMCI PROFİLİ</a:t>
            </a:r>
            <a:endParaRPr sz="750" b="0" i="0" u="none" dirty="0">
              <a:solidFill>
                <a:srgbClr val="64748B"/>
              </a:solidFill>
              <a:latin typeface="Inter SemiBold"/>
            </a:endParaRPr>
          </a:p>
        </p:txBody>
      </p:sp>
      <p:sp>
        <p:nvSpPr>
          <p:cNvPr id="51" name="TextBox 25"/>
          <p:cNvSpPr txBox="1"/>
          <p:nvPr/>
        </p:nvSpPr>
        <p:spPr>
          <a:xfrm>
            <a:off x="8489900" y="1493490"/>
            <a:ext cx="2986239" cy="144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tr-TR" sz="937" b="1" i="0" u="none" dirty="0" smtClean="0">
                <a:solidFill>
                  <a:srgbClr val="0F2444"/>
                </a:solidFill>
                <a:latin typeface="Inter"/>
              </a:rPr>
              <a:t>10-20 kişi – Turizm Sektörü Çalışanları</a:t>
            </a:r>
            <a:endParaRPr sz="937" b="1" i="0" u="none" dirty="0">
              <a:solidFill>
                <a:srgbClr val="0F2444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836390"/>
            <a:ext cx="5860702" cy="98286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5" y="2914501"/>
            <a:ext cx="5860702" cy="89371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777" y="1836390"/>
            <a:ext cx="5302597" cy="375091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2702" y="2301180"/>
            <a:ext cx="4978747" cy="342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2701230"/>
            <a:ext cx="4978747" cy="342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3101280"/>
            <a:ext cx="4978747" cy="342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3501330"/>
            <a:ext cx="4978747" cy="3429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3901380"/>
            <a:ext cx="4978747" cy="3429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4301430"/>
            <a:ext cx="4978747" cy="3429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2702" y="4701480"/>
            <a:ext cx="4978747" cy="3429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22702" y="5101530"/>
            <a:ext cx="4978747" cy="3429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8625" y="6326088"/>
            <a:ext cx="11334750" cy="24616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28625" y="396775"/>
            <a:ext cx="3787229" cy="234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 u="none">
                <a:solidFill>
                  <a:srgbClr val="004B75"/>
                </a:solidFill>
                <a:latin typeface="Inter SemiBold"/>
              </a:rPr>
              <a:t>Turizmde Yönetim ve Örgütsel Davranış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8625" y="6392763"/>
            <a:ext cx="6953250" cy="1794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3"/>
              </a:lnSpc>
            </a:pPr>
            <a:r>
              <a:rPr sz="975" b="0" i="0" u="none">
                <a:solidFill>
                  <a:srgbClr val="334155"/>
                </a:solidFill>
                <a:latin typeface="Inter"/>
              </a:rPr>
              <a:t>Antalya Bilim Üniversitesi - TURAM Turizm Çalışmaları Uygulama ve Araştırma Merkezi – Düzenleme Tarihi: 01.09.2026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0075" y="1426815"/>
            <a:ext cx="200025" cy="161925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16325" y="1426815"/>
            <a:ext cx="161925" cy="16192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32725" y="1426815"/>
            <a:ext cx="161925" cy="16192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95350" y="1379190"/>
            <a:ext cx="1390650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0" i="0" u="none">
                <a:solidFill>
                  <a:srgbClr val="64748B"/>
                </a:solidFill>
                <a:latin typeface="Inter SemiBold"/>
              </a:rPr>
              <a:t>EĞITMEN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5350" y="1493490"/>
            <a:ext cx="1923900" cy="144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37" b="1" i="0" u="none" dirty="0" err="1">
                <a:solidFill>
                  <a:srgbClr val="0F2444"/>
                </a:solidFill>
                <a:latin typeface="Inter"/>
                <a:hlinkClick r:id="rId14"/>
              </a:rPr>
              <a:t>Doç</a:t>
            </a:r>
            <a:r>
              <a:rPr sz="937" b="1" i="0" u="none" dirty="0">
                <a:solidFill>
                  <a:srgbClr val="0F2444"/>
                </a:solidFill>
                <a:latin typeface="Inter"/>
                <a:hlinkClick r:id="rId14"/>
              </a:rPr>
              <a:t>. Dr. </a:t>
            </a:r>
            <a:r>
              <a:rPr sz="937" b="1" i="0" u="none" dirty="0" err="1">
                <a:solidFill>
                  <a:srgbClr val="0F2444"/>
                </a:solidFill>
                <a:latin typeface="Inter"/>
                <a:hlinkClick r:id="rId14"/>
              </a:rPr>
              <a:t>Gözdegül</a:t>
            </a:r>
            <a:r>
              <a:rPr sz="937" b="1" i="0" u="none" dirty="0">
                <a:solidFill>
                  <a:srgbClr val="0F2444"/>
                </a:solidFill>
                <a:latin typeface="Inter"/>
                <a:hlinkClick r:id="rId14"/>
              </a:rPr>
              <a:t> </a:t>
            </a:r>
            <a:r>
              <a:rPr sz="937" b="1" i="0" u="none" dirty="0" err="1">
                <a:solidFill>
                  <a:srgbClr val="0F2444"/>
                </a:solidFill>
                <a:latin typeface="Inter"/>
                <a:hlinkClick r:id="rId14"/>
              </a:rPr>
              <a:t>Başer</a:t>
            </a:r>
            <a:endParaRPr sz="937" b="1" i="0" u="none" dirty="0">
              <a:solidFill>
                <a:srgbClr val="0F2444"/>
              </a:solidFill>
              <a:latin typeface="Inter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73500" y="1379190"/>
            <a:ext cx="2219325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0" i="0" u="none">
                <a:solidFill>
                  <a:srgbClr val="64748B"/>
                </a:solidFill>
                <a:latin typeface="Inter SemiBold"/>
              </a:rPr>
              <a:t>EĞITIM SÜRESI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73500" y="1493490"/>
            <a:ext cx="3145039" cy="144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tr-TR" sz="937" b="1" dirty="0">
                <a:solidFill>
                  <a:srgbClr val="0F2444"/>
                </a:solidFill>
                <a:latin typeface="Inter"/>
              </a:rPr>
              <a:t>3</a:t>
            </a:r>
            <a:r>
              <a:rPr sz="937" b="1" i="0" u="none" dirty="0" smtClean="0">
                <a:solidFill>
                  <a:srgbClr val="0F2444"/>
                </a:solidFill>
                <a:latin typeface="Inter"/>
              </a:rPr>
              <a:t> </a:t>
            </a:r>
            <a:r>
              <a:rPr sz="937" b="1" i="0" u="none" dirty="0" err="1" smtClean="0">
                <a:solidFill>
                  <a:srgbClr val="0F2444"/>
                </a:solidFill>
                <a:latin typeface="Inter"/>
              </a:rPr>
              <a:t>Saat</a:t>
            </a:r>
            <a:endParaRPr sz="937" b="1" i="0" u="none" dirty="0">
              <a:solidFill>
                <a:srgbClr val="0F2444"/>
              </a:solidFill>
              <a:latin typeface="Inter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00100" y="1979265"/>
            <a:ext cx="5593667" cy="1599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60"/>
              </a:lnSpc>
            </a:pPr>
            <a:r>
              <a:rPr sz="1050" b="1" i="0" u="none">
                <a:solidFill>
                  <a:srgbClr val="004B75"/>
                </a:solidFill>
                <a:latin typeface="Poppins"/>
              </a:rPr>
              <a:t>Eğitimin Amacı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0550" y="2196405"/>
            <a:ext cx="5536852" cy="4799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60"/>
              </a:lnSpc>
            </a:pPr>
            <a:r>
              <a:rPr sz="900" b="0" i="0" u="none">
                <a:solidFill>
                  <a:srgbClr val="334155"/>
                </a:solidFill>
                <a:latin typeface="Inter"/>
              </a:rPr>
              <a:t>Katılımcıların günümüz iş dünyasında kullanılan çağdaş yönetim yaklaşımlarını tanımalarını, değişen çalışma koşullarına uyum sağlayabilecek yönetim becerileri geliştirmelerini ve ekip performansını artıracak modern uygulamaları etkin şekilde kullanmalarını sağlamaktır.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9150" y="3057376"/>
            <a:ext cx="5573665" cy="1599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60"/>
              </a:lnSpc>
            </a:pPr>
            <a:r>
              <a:rPr sz="1050" b="1" i="0" u="none">
                <a:solidFill>
                  <a:srgbClr val="004B75"/>
                </a:solidFill>
                <a:latin typeface="Poppins"/>
              </a:rPr>
              <a:t>Katılımcı ve Süre Yapısı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32252" y="1979265"/>
            <a:ext cx="5007657" cy="16951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60"/>
              </a:lnSpc>
            </a:pPr>
            <a:r>
              <a:rPr sz="1050" b="1" i="0" u="none">
                <a:solidFill>
                  <a:srgbClr val="004B75"/>
                </a:solidFill>
                <a:latin typeface="Poppins"/>
              </a:rPr>
              <a:t>Program İçeriği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622702" y="2196405"/>
            <a:ext cx="497874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0550" y="1992510"/>
            <a:ext cx="133350" cy="133350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0550" y="3070621"/>
            <a:ext cx="152400" cy="13335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62000" y="3274516"/>
            <a:ext cx="5365402" cy="1405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164"/>
              </a:lnSpc>
            </a:pPr>
            <a:r>
              <a:rPr lang="en-US" sz="862" b="1" dirty="0" err="1">
                <a:solidFill>
                  <a:srgbClr val="334155"/>
                </a:solidFill>
                <a:latin typeface="Inter"/>
              </a:rPr>
              <a:t>Süre</a:t>
            </a:r>
            <a:r>
              <a:rPr lang="en-US" sz="862" b="1" dirty="0">
                <a:solidFill>
                  <a:srgbClr val="334155"/>
                </a:solidFill>
                <a:latin typeface="Inter"/>
              </a:rPr>
              <a:t>: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Eğitim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süresi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3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saattir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,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talebe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ve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grubun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özelliğine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göre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8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saate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kadar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program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yapılabilir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3469927"/>
            <a:ext cx="5365402" cy="1477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64"/>
              </a:lnSpc>
            </a:pPr>
            <a:r>
              <a:rPr sz="862" b="1" i="0" u="none">
                <a:solidFill>
                  <a:srgbClr val="334155"/>
                </a:solidFill>
                <a:latin typeface="Inter"/>
              </a:rPr>
              <a:t>Katılımcı:</a:t>
            </a:r>
            <a:r>
              <a:rPr sz="862" b="0" i="0" u="none">
                <a:solidFill>
                  <a:srgbClr val="334155"/>
                </a:solidFill>
                <a:latin typeface="Inter"/>
              </a:rPr>
              <a:t> Eğitim içeriği ve düzeyi katılımcı gruba göre düzenlenir.</a:t>
            </a:r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22702" y="1992510"/>
            <a:ext cx="133350" cy="133350"/>
          </a:xfrm>
          <a:prstGeom prst="rect">
            <a:avLst/>
          </a:prstGeom>
        </p:spPr>
      </p:pic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27477" y="2377380"/>
            <a:ext cx="190500" cy="1905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7003702" y="2401490"/>
            <a:ext cx="3000375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Modern yönetim anlayışı ve güncel yönetim yaklaşımları</a:t>
            </a:r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727477" y="2777430"/>
            <a:ext cx="190500" cy="19050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7003702" y="2801540"/>
            <a:ext cx="255270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Çevik (Agile) ve yalın (Lean) yönetim prensipleri</a:t>
            </a:r>
          </a:p>
        </p:txBody>
      </p:sp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727477" y="3177480"/>
            <a:ext cx="190500" cy="1905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7003702" y="3201590"/>
            <a:ext cx="2352675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Stratejik düşünme ve karar verme teknikleri</a:t>
            </a:r>
          </a:p>
        </p:txBody>
      </p:sp>
      <p:pic>
        <p:nvPicPr>
          <p:cNvPr id="45" name="Picture 44" descr="image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727477" y="3577530"/>
            <a:ext cx="190500" cy="19050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7003702" y="3601640"/>
            <a:ext cx="245745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Değişim yönetimi ve inovasyon odaklı yönetim</a:t>
            </a:r>
          </a:p>
        </p:txBody>
      </p:sp>
      <p:pic>
        <p:nvPicPr>
          <p:cNvPr id="47" name="Picture 46" descr="image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727477" y="3977580"/>
            <a:ext cx="190500" cy="190500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7003702" y="4001690"/>
            <a:ext cx="259080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Yetkilendirme (Empowerment) ve çalışan katılımı</a:t>
            </a:r>
          </a:p>
        </p:txBody>
      </p:sp>
      <p:pic>
        <p:nvPicPr>
          <p:cNvPr id="49" name="Picture 48" descr="image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27477" y="4377630"/>
            <a:ext cx="190500" cy="1905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7003702" y="4401740"/>
            <a:ext cx="2314575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Veri odaklı yönetim ve performans yönetimi</a:t>
            </a:r>
          </a:p>
        </p:txBody>
      </p:sp>
      <p:pic>
        <p:nvPicPr>
          <p:cNvPr id="51" name="Picture 50" descr="image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727477" y="4777680"/>
            <a:ext cx="190500" cy="19050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7003702" y="4801790"/>
            <a:ext cx="2352675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Dijital dönüşümün yönetim süreçlerine etkisi</a:t>
            </a:r>
          </a:p>
        </p:txBody>
      </p:sp>
      <p:pic>
        <p:nvPicPr>
          <p:cNvPr id="53" name="Picture 52" descr="image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727477" y="5177730"/>
            <a:ext cx="190500" cy="190500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7003702" y="5201840"/>
            <a:ext cx="2943225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Sürekli iyileştirme ve sürdürülebilir başarı uygulamaları</a:t>
            </a:r>
          </a:p>
        </p:txBody>
      </p:sp>
      <p:pic>
        <p:nvPicPr>
          <p:cNvPr id="55" name="Picture 54" descr="image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90550" y="3288803"/>
            <a:ext cx="95250" cy="114300"/>
          </a:xfrm>
          <a:prstGeom prst="rect">
            <a:avLst/>
          </a:prstGeom>
        </p:spPr>
      </p:pic>
      <p:pic>
        <p:nvPicPr>
          <p:cNvPr id="56" name="Picture 55" descr="image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90550" y="3484215"/>
            <a:ext cx="95250" cy="11430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428625" y="923925"/>
            <a:ext cx="11763375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800" b="1" i="0" u="none">
                <a:solidFill>
                  <a:srgbClr val="0F2444"/>
                </a:solidFill>
                <a:latin typeface="Poppins"/>
              </a:rPr>
              <a:t>Modern Yönetim Teknikleri</a:t>
            </a:r>
          </a:p>
        </p:txBody>
      </p:sp>
      <p:pic>
        <p:nvPicPr>
          <p:cNvPr id="58" name="Resim 57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297" y="230092"/>
            <a:ext cx="820337" cy="820337"/>
          </a:xfrm>
          <a:prstGeom prst="rect">
            <a:avLst/>
          </a:prstGeom>
        </p:spPr>
      </p:pic>
      <p:sp>
        <p:nvSpPr>
          <p:cNvPr id="59" name="TextBox 24"/>
          <p:cNvSpPr txBox="1"/>
          <p:nvPr/>
        </p:nvSpPr>
        <p:spPr>
          <a:xfrm>
            <a:off x="8489900" y="1379190"/>
            <a:ext cx="1819275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tr-TR" sz="750" dirty="0" smtClean="0">
                <a:solidFill>
                  <a:srgbClr val="64748B"/>
                </a:solidFill>
                <a:latin typeface="Inter SemiBold"/>
              </a:rPr>
              <a:t>KONTENJAN VE KATILIMCI PROFİLİ</a:t>
            </a:r>
            <a:endParaRPr sz="750" b="0" i="0" u="none" dirty="0">
              <a:solidFill>
                <a:srgbClr val="64748B"/>
              </a:solidFill>
              <a:latin typeface="Inter SemiBold"/>
            </a:endParaRPr>
          </a:p>
        </p:txBody>
      </p:sp>
      <p:sp>
        <p:nvSpPr>
          <p:cNvPr id="60" name="TextBox 25"/>
          <p:cNvSpPr txBox="1"/>
          <p:nvPr/>
        </p:nvSpPr>
        <p:spPr>
          <a:xfrm>
            <a:off x="8489900" y="1493490"/>
            <a:ext cx="2986239" cy="144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tr-TR" sz="937" b="1" i="0" u="none" dirty="0" smtClean="0">
                <a:solidFill>
                  <a:srgbClr val="0F2444"/>
                </a:solidFill>
                <a:latin typeface="Inter"/>
              </a:rPr>
              <a:t>10-20 kişi – Turizm Sektörü Çalışanları</a:t>
            </a:r>
            <a:endParaRPr sz="937" b="1" i="0" u="none" dirty="0">
              <a:solidFill>
                <a:srgbClr val="0F2444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836390"/>
            <a:ext cx="5860702" cy="98286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5" y="2914501"/>
            <a:ext cx="5860702" cy="89371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777" y="1836390"/>
            <a:ext cx="5302597" cy="375091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2702" y="2301180"/>
            <a:ext cx="4978747" cy="342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2701230"/>
            <a:ext cx="4978747" cy="342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3101280"/>
            <a:ext cx="4978747" cy="342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3501330"/>
            <a:ext cx="4978747" cy="3429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3901380"/>
            <a:ext cx="4978747" cy="3429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4301430"/>
            <a:ext cx="4978747" cy="3429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2702" y="4701480"/>
            <a:ext cx="4978747" cy="3429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22702" y="5101530"/>
            <a:ext cx="4978747" cy="3429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8625" y="6326088"/>
            <a:ext cx="11334750" cy="24616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28625" y="396775"/>
            <a:ext cx="3787229" cy="234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 u="none">
                <a:solidFill>
                  <a:srgbClr val="004B75"/>
                </a:solidFill>
                <a:latin typeface="Inter SemiBold"/>
              </a:rPr>
              <a:t>Turizmde Yönetim ve Örgütsel Davranış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8625" y="6392763"/>
            <a:ext cx="6953250" cy="1794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3"/>
              </a:lnSpc>
            </a:pPr>
            <a:r>
              <a:rPr sz="975" b="0" i="0" u="none">
                <a:solidFill>
                  <a:srgbClr val="334155"/>
                </a:solidFill>
                <a:latin typeface="Inter"/>
              </a:rPr>
              <a:t>Antalya Bilim Üniversitesi - TURAM Turizm Çalışmaları Uygulama ve Araştırma Merkezi – Düzenleme Tarihi: 01.09.2026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0075" y="1426815"/>
            <a:ext cx="200025" cy="161925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16325" y="1426815"/>
            <a:ext cx="161925" cy="16192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32725" y="1426815"/>
            <a:ext cx="161925" cy="16192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95350" y="1379190"/>
            <a:ext cx="1390650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0" i="0" u="none">
                <a:solidFill>
                  <a:srgbClr val="64748B"/>
                </a:solidFill>
                <a:latin typeface="Inter SemiBold"/>
              </a:rPr>
              <a:t>EĞITMEN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5350" y="1493490"/>
            <a:ext cx="2292250" cy="144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37" b="1" i="0" u="none" dirty="0" err="1">
                <a:solidFill>
                  <a:srgbClr val="0F2444"/>
                </a:solidFill>
                <a:latin typeface="Inter"/>
                <a:hlinkClick r:id="rId14"/>
              </a:rPr>
              <a:t>Doç</a:t>
            </a:r>
            <a:r>
              <a:rPr sz="937" b="1" i="0" u="none" dirty="0">
                <a:solidFill>
                  <a:srgbClr val="0F2444"/>
                </a:solidFill>
                <a:latin typeface="Inter"/>
                <a:hlinkClick r:id="rId14"/>
              </a:rPr>
              <a:t>. Dr. </a:t>
            </a:r>
            <a:r>
              <a:rPr sz="937" b="1" i="0" u="none" dirty="0" err="1">
                <a:solidFill>
                  <a:srgbClr val="0F2444"/>
                </a:solidFill>
                <a:latin typeface="Inter"/>
                <a:hlinkClick r:id="rId14"/>
              </a:rPr>
              <a:t>Gözdegül</a:t>
            </a:r>
            <a:r>
              <a:rPr sz="937" b="1" i="0" u="none" dirty="0">
                <a:solidFill>
                  <a:srgbClr val="0F2444"/>
                </a:solidFill>
                <a:latin typeface="Inter"/>
                <a:hlinkClick r:id="rId14"/>
              </a:rPr>
              <a:t> </a:t>
            </a:r>
            <a:r>
              <a:rPr sz="937" b="1" i="0" u="none" dirty="0" err="1">
                <a:solidFill>
                  <a:srgbClr val="0F2444"/>
                </a:solidFill>
                <a:latin typeface="Inter"/>
                <a:hlinkClick r:id="rId14"/>
              </a:rPr>
              <a:t>Başer</a:t>
            </a:r>
            <a:endParaRPr sz="937" b="1" i="0" u="none" dirty="0">
              <a:solidFill>
                <a:srgbClr val="0F2444"/>
              </a:solidFill>
              <a:latin typeface="Inter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73500" y="1379190"/>
            <a:ext cx="2219325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0" i="0" u="none">
                <a:solidFill>
                  <a:srgbClr val="64748B"/>
                </a:solidFill>
                <a:latin typeface="Inter SemiBold"/>
              </a:rPr>
              <a:t>EĞITIM SÜRESI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73500" y="1493490"/>
            <a:ext cx="3337986" cy="144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tr-TR" sz="937" b="1" i="0" u="none" dirty="0" smtClean="0">
                <a:solidFill>
                  <a:srgbClr val="0F2444"/>
                </a:solidFill>
                <a:latin typeface="Inter"/>
              </a:rPr>
              <a:t>3</a:t>
            </a:r>
            <a:r>
              <a:rPr sz="937" b="1" i="0" u="none" dirty="0" smtClean="0">
                <a:solidFill>
                  <a:srgbClr val="0F2444"/>
                </a:solidFill>
                <a:latin typeface="Inter"/>
              </a:rPr>
              <a:t> </a:t>
            </a:r>
            <a:r>
              <a:rPr sz="937" b="1" i="0" u="none" dirty="0" err="1" smtClean="0">
                <a:solidFill>
                  <a:srgbClr val="0F2444"/>
                </a:solidFill>
                <a:latin typeface="Inter"/>
              </a:rPr>
              <a:t>Saat</a:t>
            </a:r>
            <a:endParaRPr sz="937" b="1" i="0" u="none" dirty="0">
              <a:solidFill>
                <a:srgbClr val="0F2444"/>
              </a:solidFill>
              <a:latin typeface="Inter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00100" y="1979265"/>
            <a:ext cx="5593667" cy="1599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60"/>
              </a:lnSpc>
            </a:pPr>
            <a:r>
              <a:rPr sz="1050" b="1" i="0" u="none">
                <a:solidFill>
                  <a:srgbClr val="004B75"/>
                </a:solidFill>
                <a:latin typeface="Poppins"/>
              </a:rPr>
              <a:t>Eğitimin Amacı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0550" y="2196405"/>
            <a:ext cx="5536852" cy="4799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60"/>
              </a:lnSpc>
            </a:pPr>
            <a:r>
              <a:rPr sz="900" b="0" i="0" u="none">
                <a:solidFill>
                  <a:srgbClr val="334155"/>
                </a:solidFill>
                <a:latin typeface="Inter"/>
              </a:rPr>
              <a:t>Katılımcıların stratejik yönetim sürecini kavramalarını, kurumun vizyon ve hedefleri doğrultusunda stratejik düşünme, planlama ve karar verme becerilerini geliştirmelerini sağlayarak sürdürülebilir rekabet avantajı oluşturacak yönetim yaklaşımlarını kazandırmaktır.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0100" y="3057376"/>
            <a:ext cx="5593667" cy="1599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60"/>
              </a:lnSpc>
            </a:pPr>
            <a:r>
              <a:rPr sz="1050" b="1" i="0" u="none">
                <a:solidFill>
                  <a:srgbClr val="004B75"/>
                </a:solidFill>
                <a:latin typeface="Poppins"/>
              </a:rPr>
              <a:t>Katılımcı ve Süre Yapısı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32252" y="1979265"/>
            <a:ext cx="5007657" cy="16951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60"/>
              </a:lnSpc>
            </a:pPr>
            <a:r>
              <a:rPr sz="1050" b="1" i="0" u="none">
                <a:solidFill>
                  <a:srgbClr val="004B75"/>
                </a:solidFill>
                <a:latin typeface="Poppins"/>
              </a:rPr>
              <a:t>Program İçeriği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622702" y="2196405"/>
            <a:ext cx="497874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0550" y="1992510"/>
            <a:ext cx="133350" cy="133350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0550" y="3070621"/>
            <a:ext cx="133350" cy="13335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62000" y="3274516"/>
            <a:ext cx="5365402" cy="1405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164"/>
              </a:lnSpc>
            </a:pPr>
            <a:r>
              <a:rPr lang="en-US" sz="862" b="1" dirty="0" err="1">
                <a:solidFill>
                  <a:srgbClr val="334155"/>
                </a:solidFill>
                <a:latin typeface="Inter"/>
              </a:rPr>
              <a:t>Süre</a:t>
            </a:r>
            <a:r>
              <a:rPr lang="en-US" sz="862" b="1" dirty="0">
                <a:solidFill>
                  <a:srgbClr val="334155"/>
                </a:solidFill>
                <a:latin typeface="Inter"/>
              </a:rPr>
              <a:t>: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Eğitim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süresi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3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saattir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,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talebe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ve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grubun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özelliğine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göre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8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saate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kadar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program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yapılabilir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3469927"/>
            <a:ext cx="5365402" cy="1477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64"/>
              </a:lnSpc>
            </a:pPr>
            <a:r>
              <a:rPr sz="862" b="1" i="0" u="none">
                <a:solidFill>
                  <a:srgbClr val="334155"/>
                </a:solidFill>
                <a:latin typeface="Inter"/>
              </a:rPr>
              <a:t>Katılımcı:</a:t>
            </a:r>
            <a:r>
              <a:rPr sz="862" b="0" i="0" u="none">
                <a:solidFill>
                  <a:srgbClr val="334155"/>
                </a:solidFill>
                <a:latin typeface="Inter"/>
              </a:rPr>
              <a:t> Eğitim içeriği ve düzeyi katılımcı gruba göre düzenlenir.</a:t>
            </a:r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22702" y="1992510"/>
            <a:ext cx="133350" cy="133350"/>
          </a:xfrm>
          <a:prstGeom prst="rect">
            <a:avLst/>
          </a:prstGeom>
        </p:spPr>
      </p:pic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27477" y="2377380"/>
            <a:ext cx="190500" cy="1905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7003702" y="2401490"/>
            <a:ext cx="1933575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Stratejik yönetimin temel kavramları</a:t>
            </a:r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727477" y="2777430"/>
            <a:ext cx="190500" cy="19050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7003702" y="2801540"/>
            <a:ext cx="2752725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Vizyon, misyon ve kurumsal hedeflerin belirlenmesi</a:t>
            </a:r>
          </a:p>
        </p:txBody>
      </p:sp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727477" y="3177480"/>
            <a:ext cx="190500" cy="1905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7003702" y="3201590"/>
            <a:ext cx="228600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İç ve dış çevre analizi (SWOT, PESTLE vb.)</a:t>
            </a:r>
          </a:p>
        </p:txBody>
      </p:sp>
      <p:pic>
        <p:nvPicPr>
          <p:cNvPr id="45" name="Picture 44" descr="image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727477" y="3577530"/>
            <a:ext cx="190500" cy="19050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7003702" y="3601640"/>
            <a:ext cx="243840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Strateji geliştirme ve stratejik planlama süreci</a:t>
            </a:r>
          </a:p>
        </p:txBody>
      </p:sp>
      <p:pic>
        <p:nvPicPr>
          <p:cNvPr id="47" name="Picture 46" descr="image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727477" y="3977580"/>
            <a:ext cx="190500" cy="190500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7003702" y="4001690"/>
            <a:ext cx="2219325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Stratejik karar verme ve kaynak yönetimi</a:t>
            </a:r>
          </a:p>
        </p:txBody>
      </p:sp>
      <p:pic>
        <p:nvPicPr>
          <p:cNvPr id="49" name="Picture 48" descr="image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27477" y="4377630"/>
            <a:ext cx="190500" cy="1905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7003702" y="4401740"/>
            <a:ext cx="276225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Stratejilerin uygulanması ve performansın izlenmesi</a:t>
            </a:r>
          </a:p>
        </p:txBody>
      </p:sp>
      <p:pic>
        <p:nvPicPr>
          <p:cNvPr id="51" name="Picture 50" descr="image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727477" y="4777680"/>
            <a:ext cx="190500" cy="19050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7003702" y="4801790"/>
            <a:ext cx="260985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Risk yönetimi ve değişen çevre koşullarına uyum</a:t>
            </a:r>
          </a:p>
        </p:txBody>
      </p:sp>
      <p:pic>
        <p:nvPicPr>
          <p:cNvPr id="53" name="Picture 52" descr="image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727477" y="5177730"/>
            <a:ext cx="190500" cy="190500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7003702" y="5201840"/>
            <a:ext cx="302895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Başarılı stratejik yönetim uygulamaları ve vaka analizleri</a:t>
            </a:r>
          </a:p>
        </p:txBody>
      </p:sp>
      <p:pic>
        <p:nvPicPr>
          <p:cNvPr id="55" name="Picture 54" descr="image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90550" y="3288803"/>
            <a:ext cx="95250" cy="114300"/>
          </a:xfrm>
          <a:prstGeom prst="rect">
            <a:avLst/>
          </a:prstGeom>
        </p:spPr>
      </p:pic>
      <p:pic>
        <p:nvPicPr>
          <p:cNvPr id="56" name="Picture 55" descr="image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90550" y="3484215"/>
            <a:ext cx="95250" cy="11430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428625" y="923925"/>
            <a:ext cx="11763375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800" b="1" i="0" u="none">
                <a:solidFill>
                  <a:srgbClr val="0F2444"/>
                </a:solidFill>
                <a:latin typeface="Poppins"/>
              </a:rPr>
              <a:t>Stratejik Yönetim</a:t>
            </a:r>
          </a:p>
        </p:txBody>
      </p:sp>
      <p:pic>
        <p:nvPicPr>
          <p:cNvPr id="58" name="Resim 57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297" y="230092"/>
            <a:ext cx="820337" cy="820337"/>
          </a:xfrm>
          <a:prstGeom prst="rect">
            <a:avLst/>
          </a:prstGeom>
        </p:spPr>
      </p:pic>
      <p:sp>
        <p:nvSpPr>
          <p:cNvPr id="59" name="TextBox 24"/>
          <p:cNvSpPr txBox="1"/>
          <p:nvPr/>
        </p:nvSpPr>
        <p:spPr>
          <a:xfrm>
            <a:off x="8489900" y="1379190"/>
            <a:ext cx="1819275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tr-TR" sz="750" dirty="0" smtClean="0">
                <a:solidFill>
                  <a:srgbClr val="64748B"/>
                </a:solidFill>
                <a:latin typeface="Inter SemiBold"/>
              </a:rPr>
              <a:t>KONTENJAN VE KATILIMCI PROFİLİ</a:t>
            </a:r>
            <a:endParaRPr sz="750" b="0" i="0" u="none" dirty="0">
              <a:solidFill>
                <a:srgbClr val="64748B"/>
              </a:solidFill>
              <a:latin typeface="Inter SemiBold"/>
            </a:endParaRPr>
          </a:p>
        </p:txBody>
      </p:sp>
      <p:sp>
        <p:nvSpPr>
          <p:cNvPr id="60" name="TextBox 25"/>
          <p:cNvSpPr txBox="1"/>
          <p:nvPr/>
        </p:nvSpPr>
        <p:spPr>
          <a:xfrm>
            <a:off x="8489900" y="1493490"/>
            <a:ext cx="2986239" cy="144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tr-TR" sz="937" b="1" i="0" u="none" dirty="0" smtClean="0">
                <a:solidFill>
                  <a:srgbClr val="0F2444"/>
                </a:solidFill>
                <a:latin typeface="Inter"/>
              </a:rPr>
              <a:t>10-20 kişi – Turizm Sektörü Çalışanları</a:t>
            </a:r>
            <a:endParaRPr sz="937" b="1" i="0" u="none" dirty="0">
              <a:solidFill>
                <a:srgbClr val="0F2444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836390"/>
            <a:ext cx="5860702" cy="98286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5" y="2914501"/>
            <a:ext cx="5860702" cy="89371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777" y="1836390"/>
            <a:ext cx="5302597" cy="375091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2702" y="2301180"/>
            <a:ext cx="4978747" cy="342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2701230"/>
            <a:ext cx="4978747" cy="342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3101280"/>
            <a:ext cx="4978747" cy="342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3501330"/>
            <a:ext cx="4978747" cy="3429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3901380"/>
            <a:ext cx="4978747" cy="3429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702" y="4301430"/>
            <a:ext cx="4978747" cy="3429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2702" y="4701480"/>
            <a:ext cx="4978747" cy="3429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22702" y="5101530"/>
            <a:ext cx="4978747" cy="3429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8625" y="6326088"/>
            <a:ext cx="11334750" cy="24616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28625" y="396775"/>
            <a:ext cx="3787229" cy="234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 u="none">
                <a:solidFill>
                  <a:srgbClr val="004B75"/>
                </a:solidFill>
                <a:latin typeface="Inter SemiBold"/>
              </a:rPr>
              <a:t>Turizmde Yönetim ve Örgütsel Davranış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8625" y="6392763"/>
            <a:ext cx="6953250" cy="1794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3"/>
              </a:lnSpc>
            </a:pPr>
            <a:r>
              <a:rPr sz="975" b="0" i="0" u="none">
                <a:solidFill>
                  <a:srgbClr val="334155"/>
                </a:solidFill>
                <a:latin typeface="Inter"/>
              </a:rPr>
              <a:t>Antalya Bilim Üniversitesi - TURAM Turizm Çalışmaları Uygulama ve Araştırma Merkezi – Düzenleme Tarihi: 01.09.2026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0075" y="1426815"/>
            <a:ext cx="200025" cy="161925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16325" y="1426815"/>
            <a:ext cx="161925" cy="16192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32725" y="1426815"/>
            <a:ext cx="161925" cy="16192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95350" y="1379190"/>
            <a:ext cx="1390650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0" i="0" u="none">
                <a:solidFill>
                  <a:srgbClr val="64748B"/>
                </a:solidFill>
                <a:latin typeface="Inter SemiBold"/>
              </a:rPr>
              <a:t>EĞITMEN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5349" y="1493490"/>
            <a:ext cx="2351189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37" b="1" i="0" u="none" dirty="0" err="1">
                <a:solidFill>
                  <a:srgbClr val="0F2444"/>
                </a:solidFill>
                <a:latin typeface="Inter"/>
                <a:hlinkClick r:id="rId14"/>
              </a:rPr>
              <a:t>Doç</a:t>
            </a:r>
            <a:r>
              <a:rPr sz="937" b="1" i="0" u="none" dirty="0">
                <a:solidFill>
                  <a:srgbClr val="0F2444"/>
                </a:solidFill>
                <a:latin typeface="Inter"/>
                <a:hlinkClick r:id="rId14"/>
              </a:rPr>
              <a:t>. Dr. </a:t>
            </a:r>
            <a:r>
              <a:rPr sz="937" b="1" i="0" u="none" dirty="0" err="1">
                <a:solidFill>
                  <a:srgbClr val="0F2444"/>
                </a:solidFill>
                <a:latin typeface="Inter"/>
                <a:hlinkClick r:id="rId14"/>
              </a:rPr>
              <a:t>Gözdegül</a:t>
            </a:r>
            <a:r>
              <a:rPr sz="937" b="1" i="0" u="none" dirty="0">
                <a:solidFill>
                  <a:srgbClr val="0F2444"/>
                </a:solidFill>
                <a:latin typeface="Inter"/>
                <a:hlinkClick r:id="rId14"/>
              </a:rPr>
              <a:t> </a:t>
            </a:r>
            <a:r>
              <a:rPr sz="937" b="1" i="0" u="none" dirty="0" err="1">
                <a:solidFill>
                  <a:srgbClr val="0F2444"/>
                </a:solidFill>
                <a:latin typeface="Inter"/>
                <a:hlinkClick r:id="rId14"/>
              </a:rPr>
              <a:t>Başer</a:t>
            </a:r>
            <a:endParaRPr sz="937" b="1" i="0" u="none" dirty="0">
              <a:solidFill>
                <a:srgbClr val="0F2444"/>
              </a:solidFill>
              <a:latin typeface="Inter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73500" y="1379190"/>
            <a:ext cx="2219325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0" i="0" u="none">
                <a:solidFill>
                  <a:srgbClr val="64748B"/>
                </a:solidFill>
                <a:latin typeface="Inter SemiBold"/>
              </a:rPr>
              <a:t>EĞITIM SÜRESI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73500" y="1493490"/>
            <a:ext cx="2926926" cy="144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tr-TR" sz="937" b="1" dirty="0">
                <a:solidFill>
                  <a:srgbClr val="0F2444"/>
                </a:solidFill>
                <a:latin typeface="Inter"/>
              </a:rPr>
              <a:t>3</a:t>
            </a:r>
            <a:r>
              <a:rPr sz="937" b="1" i="0" u="none" dirty="0" smtClean="0">
                <a:solidFill>
                  <a:srgbClr val="0F2444"/>
                </a:solidFill>
                <a:latin typeface="Inter"/>
              </a:rPr>
              <a:t> </a:t>
            </a:r>
            <a:r>
              <a:rPr sz="937" b="1" i="0" u="none" dirty="0" err="1" smtClean="0">
                <a:solidFill>
                  <a:srgbClr val="0F2444"/>
                </a:solidFill>
                <a:latin typeface="Inter"/>
              </a:rPr>
              <a:t>Saat</a:t>
            </a:r>
            <a:endParaRPr sz="937" b="1" i="0" u="none" dirty="0">
              <a:solidFill>
                <a:srgbClr val="0F2444"/>
              </a:solidFill>
              <a:latin typeface="Inter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00100" y="1979265"/>
            <a:ext cx="5593667" cy="1599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60"/>
              </a:lnSpc>
            </a:pPr>
            <a:r>
              <a:rPr sz="1050" b="1" i="0" u="none">
                <a:solidFill>
                  <a:srgbClr val="004B75"/>
                </a:solidFill>
                <a:latin typeface="Poppins"/>
              </a:rPr>
              <a:t>Eğitimin Amacı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0550" y="2196405"/>
            <a:ext cx="5536852" cy="4799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60"/>
              </a:lnSpc>
            </a:pPr>
            <a:r>
              <a:rPr sz="900" b="0" i="0" u="none">
                <a:solidFill>
                  <a:srgbClr val="334155"/>
                </a:solidFill>
                <a:latin typeface="Inter"/>
              </a:rPr>
              <a:t>Katılımcıların insan kaynakları yönetiminin temel ilke ve uygulamalarını kavramalarını, çalışan yaşam döngüsünü etkin şekilde yönetebilmelerini ve kurumun hedefleri doğrultusunda insan kaynağının verimli ve sürdürülebilir biçimde geliştirilmesine katkı sağlamalarını amaçlamaktadır.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1050" y="3057376"/>
            <a:ext cx="5613670" cy="1599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60"/>
              </a:lnSpc>
            </a:pPr>
            <a:r>
              <a:rPr sz="1050" b="1" i="0" u="none">
                <a:solidFill>
                  <a:srgbClr val="004B75"/>
                </a:solidFill>
                <a:latin typeface="Poppins"/>
              </a:rPr>
              <a:t>Katılımcı ve Süre Yapısı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32252" y="1979265"/>
            <a:ext cx="5007657" cy="16951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60"/>
              </a:lnSpc>
            </a:pPr>
            <a:r>
              <a:rPr sz="1050" b="1" i="0" u="none">
                <a:solidFill>
                  <a:srgbClr val="004B75"/>
                </a:solidFill>
                <a:latin typeface="Poppins"/>
              </a:rPr>
              <a:t>Program İçeriği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622702" y="2196405"/>
            <a:ext cx="497874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0550" y="1992510"/>
            <a:ext cx="133350" cy="133350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0550" y="3070621"/>
            <a:ext cx="114300" cy="13335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62000" y="3274516"/>
            <a:ext cx="5365402" cy="1405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164"/>
              </a:lnSpc>
            </a:pPr>
            <a:r>
              <a:rPr lang="en-US" sz="862" b="1" dirty="0" err="1">
                <a:solidFill>
                  <a:srgbClr val="334155"/>
                </a:solidFill>
                <a:latin typeface="Inter"/>
              </a:rPr>
              <a:t>Süre</a:t>
            </a:r>
            <a:r>
              <a:rPr lang="en-US" sz="862" b="1" dirty="0">
                <a:solidFill>
                  <a:srgbClr val="334155"/>
                </a:solidFill>
                <a:latin typeface="Inter"/>
              </a:rPr>
              <a:t>: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Eğitim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süresi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3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saattir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,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talebe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ve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grubun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özelliğine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göre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8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saate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kadar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 program </a:t>
            </a:r>
            <a:r>
              <a:rPr lang="en-US" sz="862" dirty="0" err="1">
                <a:solidFill>
                  <a:srgbClr val="334155"/>
                </a:solidFill>
                <a:latin typeface="Inter"/>
              </a:rPr>
              <a:t>yapılabilir</a:t>
            </a:r>
            <a:r>
              <a:rPr lang="en-US" sz="862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3469927"/>
            <a:ext cx="5365402" cy="1477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64"/>
              </a:lnSpc>
            </a:pPr>
            <a:r>
              <a:rPr sz="862" b="1" i="0" u="none">
                <a:solidFill>
                  <a:srgbClr val="334155"/>
                </a:solidFill>
                <a:latin typeface="Inter"/>
              </a:rPr>
              <a:t>Katılımcı:</a:t>
            </a:r>
            <a:r>
              <a:rPr sz="862" b="0" i="0" u="none">
                <a:solidFill>
                  <a:srgbClr val="334155"/>
                </a:solidFill>
                <a:latin typeface="Inter"/>
              </a:rPr>
              <a:t> Eğitim içeriği ve düzeyi katılımcı gruba göre düzenlenir.</a:t>
            </a:r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22702" y="1992510"/>
            <a:ext cx="133350" cy="133350"/>
          </a:xfrm>
          <a:prstGeom prst="rect">
            <a:avLst/>
          </a:prstGeom>
        </p:spPr>
      </p:pic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27477" y="2377380"/>
            <a:ext cx="190500" cy="1905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7003702" y="2401490"/>
            <a:ext cx="3076575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İnsan kaynakları yönetiminin temel kavramları ve işlevleri</a:t>
            </a:r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727477" y="2777430"/>
            <a:ext cx="190500" cy="19050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7003702" y="2801540"/>
            <a:ext cx="207645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İş gücü planlaması ve işe alım süreçleri</a:t>
            </a:r>
          </a:p>
        </p:txBody>
      </p:sp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727477" y="3177480"/>
            <a:ext cx="190500" cy="1905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7003702" y="3201590"/>
            <a:ext cx="224790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Oryantasyon ve çalışan uyum programları</a:t>
            </a:r>
          </a:p>
        </p:txBody>
      </p:sp>
      <p:pic>
        <p:nvPicPr>
          <p:cNvPr id="45" name="Picture 44" descr="image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727477" y="3577530"/>
            <a:ext cx="190500" cy="19050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7003702" y="3601640"/>
            <a:ext cx="182880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Eğitim, gelişim ve kariyer yönetimi</a:t>
            </a:r>
          </a:p>
        </p:txBody>
      </p:sp>
      <p:pic>
        <p:nvPicPr>
          <p:cNvPr id="47" name="Picture 46" descr="image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727477" y="3977580"/>
            <a:ext cx="190500" cy="190500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7003702" y="4001690"/>
            <a:ext cx="2428875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Performans yönetimi ve geri bildirim süreçleri</a:t>
            </a:r>
          </a:p>
        </p:txBody>
      </p:sp>
      <p:pic>
        <p:nvPicPr>
          <p:cNvPr id="49" name="Picture 48" descr="image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27477" y="4377630"/>
            <a:ext cx="190500" cy="1905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7003702" y="4401740"/>
            <a:ext cx="228600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Ücretlendirme, ödüllendirme ve yan haklar</a:t>
            </a:r>
          </a:p>
        </p:txBody>
      </p:sp>
      <p:pic>
        <p:nvPicPr>
          <p:cNvPr id="51" name="Picture 50" descr="image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727477" y="4777680"/>
            <a:ext cx="190500" cy="19050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7003702" y="4801790"/>
            <a:ext cx="2695575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Çalışan motivasyonu, bağlılığı ve yetenek yönetimi</a:t>
            </a:r>
          </a:p>
        </p:txBody>
      </p:sp>
      <p:pic>
        <p:nvPicPr>
          <p:cNvPr id="53" name="Picture 52" descr="image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727477" y="5177730"/>
            <a:ext cx="190500" cy="190500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7003702" y="5201840"/>
            <a:ext cx="3333750" cy="142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sz="862" b="0" i="0" u="none">
                <a:solidFill>
                  <a:srgbClr val="1E293B"/>
                </a:solidFill>
                <a:latin typeface="Inter SemiBold"/>
              </a:rPr>
              <a:t>İş hukuku, etik ilkeler ve güncel insan kaynakları uygulamaları</a:t>
            </a:r>
          </a:p>
        </p:txBody>
      </p:sp>
      <p:pic>
        <p:nvPicPr>
          <p:cNvPr id="55" name="Picture 54" descr="image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90550" y="3288803"/>
            <a:ext cx="95250" cy="114300"/>
          </a:xfrm>
          <a:prstGeom prst="rect">
            <a:avLst/>
          </a:prstGeom>
        </p:spPr>
      </p:pic>
      <p:pic>
        <p:nvPicPr>
          <p:cNvPr id="56" name="Picture 55" descr="image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90550" y="3484215"/>
            <a:ext cx="95250" cy="11430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428625" y="923925"/>
            <a:ext cx="11763375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800" b="1" i="0" u="none">
                <a:solidFill>
                  <a:srgbClr val="0F2444"/>
                </a:solidFill>
                <a:latin typeface="Poppins"/>
              </a:rPr>
              <a:t>İnsan Kaynakları Yönetimi</a:t>
            </a:r>
          </a:p>
        </p:txBody>
      </p:sp>
      <p:pic>
        <p:nvPicPr>
          <p:cNvPr id="58" name="Resim 57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297" y="230092"/>
            <a:ext cx="820337" cy="820337"/>
          </a:xfrm>
          <a:prstGeom prst="rect">
            <a:avLst/>
          </a:prstGeom>
        </p:spPr>
      </p:pic>
      <p:sp>
        <p:nvSpPr>
          <p:cNvPr id="59" name="TextBox 24"/>
          <p:cNvSpPr txBox="1"/>
          <p:nvPr/>
        </p:nvSpPr>
        <p:spPr>
          <a:xfrm>
            <a:off x="8489900" y="1379190"/>
            <a:ext cx="1819275" cy="114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tr-TR" sz="750" dirty="0" smtClean="0">
                <a:solidFill>
                  <a:srgbClr val="64748B"/>
                </a:solidFill>
                <a:latin typeface="Inter SemiBold"/>
              </a:rPr>
              <a:t>KONTENJAN VE KATILIMCI PROFİLİ</a:t>
            </a:r>
            <a:endParaRPr sz="750" b="0" i="0" u="none" dirty="0">
              <a:solidFill>
                <a:srgbClr val="64748B"/>
              </a:solidFill>
              <a:latin typeface="Inter SemiBold"/>
            </a:endParaRPr>
          </a:p>
        </p:txBody>
      </p:sp>
      <p:sp>
        <p:nvSpPr>
          <p:cNvPr id="60" name="TextBox 25"/>
          <p:cNvSpPr txBox="1"/>
          <p:nvPr/>
        </p:nvSpPr>
        <p:spPr>
          <a:xfrm>
            <a:off x="8489900" y="1493490"/>
            <a:ext cx="2986239" cy="144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tr-TR" sz="937" b="1" i="0" u="none" dirty="0" smtClean="0">
                <a:solidFill>
                  <a:srgbClr val="0F2444"/>
                </a:solidFill>
                <a:latin typeface="Inter"/>
              </a:rPr>
              <a:t>10-20 kişi – Turizm Sektörü Çalışanları</a:t>
            </a:r>
            <a:endParaRPr sz="937" b="1" i="0" u="none" dirty="0">
              <a:solidFill>
                <a:srgbClr val="0F2444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6326088"/>
            <a:ext cx="11334750" cy="2461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8625" y="396775"/>
            <a:ext cx="3592859" cy="234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 u="none">
                <a:solidFill>
                  <a:srgbClr val="004B75"/>
                </a:solidFill>
                <a:latin typeface="Inter SemiBold"/>
              </a:rPr>
              <a:t>Turizmde Yönetim ve Örgütsel Davranış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8625" y="6392763"/>
            <a:ext cx="6953250" cy="1631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3"/>
              </a:lnSpc>
            </a:pPr>
            <a:r>
              <a:rPr sz="975" b="0" i="0" u="none" dirty="0">
                <a:solidFill>
                  <a:srgbClr val="334155"/>
                </a:solidFill>
                <a:latin typeface="Inter"/>
              </a:rPr>
              <a:t>Antalya </a:t>
            </a:r>
            <a:r>
              <a:rPr sz="975" b="0" i="0" u="none" dirty="0" err="1">
                <a:solidFill>
                  <a:srgbClr val="334155"/>
                </a:solidFill>
                <a:latin typeface="Inter"/>
              </a:rPr>
              <a:t>Bilim</a:t>
            </a:r>
            <a:r>
              <a:rPr sz="975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75" b="0" i="0" u="none" dirty="0" err="1">
                <a:solidFill>
                  <a:srgbClr val="334155"/>
                </a:solidFill>
                <a:latin typeface="Inter"/>
              </a:rPr>
              <a:t>Üniversitesi</a:t>
            </a:r>
            <a:r>
              <a:rPr sz="975" b="0" i="0" u="none" dirty="0">
                <a:solidFill>
                  <a:srgbClr val="334155"/>
                </a:solidFill>
                <a:latin typeface="Inter"/>
              </a:rPr>
              <a:t> - TURAM </a:t>
            </a:r>
            <a:r>
              <a:rPr sz="975" b="0" i="0" u="none" dirty="0" err="1">
                <a:solidFill>
                  <a:srgbClr val="334155"/>
                </a:solidFill>
                <a:latin typeface="Inter"/>
              </a:rPr>
              <a:t>Turizm</a:t>
            </a:r>
            <a:r>
              <a:rPr sz="975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75" b="0" i="0" u="none" dirty="0" err="1">
                <a:solidFill>
                  <a:srgbClr val="334155"/>
                </a:solidFill>
                <a:latin typeface="Inter"/>
              </a:rPr>
              <a:t>Çalışmaları</a:t>
            </a:r>
            <a:r>
              <a:rPr sz="975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75" b="0" i="0" u="none" dirty="0" err="1">
                <a:solidFill>
                  <a:srgbClr val="334155"/>
                </a:solidFill>
                <a:latin typeface="Inter"/>
              </a:rPr>
              <a:t>Uygulama</a:t>
            </a:r>
            <a:r>
              <a:rPr sz="975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75" b="0" i="0" u="none" dirty="0" err="1">
                <a:solidFill>
                  <a:srgbClr val="334155"/>
                </a:solidFill>
                <a:latin typeface="Inter"/>
              </a:rPr>
              <a:t>ve</a:t>
            </a:r>
            <a:r>
              <a:rPr sz="975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75" b="0" i="0" u="none" dirty="0" err="1">
                <a:solidFill>
                  <a:srgbClr val="334155"/>
                </a:solidFill>
                <a:latin typeface="Inter"/>
              </a:rPr>
              <a:t>Araştırma</a:t>
            </a:r>
            <a:r>
              <a:rPr sz="975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75" b="0" i="0" u="none" dirty="0" err="1">
                <a:solidFill>
                  <a:srgbClr val="334155"/>
                </a:solidFill>
                <a:latin typeface="Inter"/>
              </a:rPr>
              <a:t>Merkezi</a:t>
            </a:r>
            <a:r>
              <a:rPr sz="975" b="0" i="0" u="none" dirty="0">
                <a:solidFill>
                  <a:srgbClr val="334155"/>
                </a:solidFill>
                <a:latin typeface="Inter"/>
              </a:rPr>
              <a:t> – </a:t>
            </a:r>
            <a:r>
              <a:rPr sz="975" b="0" i="0" u="none" dirty="0" err="1">
                <a:solidFill>
                  <a:srgbClr val="334155"/>
                </a:solidFill>
                <a:latin typeface="Inter"/>
              </a:rPr>
              <a:t>Düzenleme</a:t>
            </a:r>
            <a:r>
              <a:rPr sz="975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975" b="0" i="0" u="none" dirty="0" err="1">
                <a:solidFill>
                  <a:srgbClr val="334155"/>
                </a:solidFill>
                <a:latin typeface="Inter"/>
              </a:rPr>
              <a:t>Tarihi</a:t>
            </a:r>
            <a:r>
              <a:rPr sz="975" b="0" i="0" u="none" dirty="0">
                <a:solidFill>
                  <a:srgbClr val="334155"/>
                </a:solidFill>
                <a:latin typeface="Inter"/>
              </a:rPr>
              <a:t>: </a:t>
            </a:r>
            <a:r>
              <a:rPr sz="975" b="0" i="0" u="none" dirty="0" smtClean="0">
                <a:solidFill>
                  <a:srgbClr val="334155"/>
                </a:solidFill>
                <a:latin typeface="Inter"/>
              </a:rPr>
              <a:t>01.09.2026</a:t>
            </a:r>
            <a:endParaRPr lang="tr-TR" sz="975" b="0" i="0" u="none" dirty="0" smtClean="0">
              <a:solidFill>
                <a:srgbClr val="334155"/>
              </a:solidFill>
              <a:latin typeface="Inter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28625" y="1255365"/>
            <a:ext cx="11334750" cy="4187279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578579"/>
              </p:ext>
            </p:extLst>
          </p:nvPr>
        </p:nvGraphicFramePr>
        <p:xfrm>
          <a:off x="428625" y="1255365"/>
          <a:ext cx="11334747" cy="4187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1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0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56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123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456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5253">
                <a:tc>
                  <a:txBody>
                    <a:bodyPr/>
                    <a:lstStyle/>
                    <a:p>
                      <a:pPr algn="l"/>
                      <a:r>
                        <a:rPr sz="862" b="0" i="0" u="none">
                          <a:solidFill>
                            <a:srgbClr val="F8FAFC"/>
                          </a:solidFill>
                          <a:latin typeface="Poppins SemiBold"/>
                        </a:rPr>
                        <a:t>Eğitim Programı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44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62" b="0" i="0" u="none">
                          <a:solidFill>
                            <a:srgbClr val="F8FAFC"/>
                          </a:solidFill>
                          <a:latin typeface="Poppins SemiBold"/>
                        </a:rPr>
                        <a:t>Eğitmen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44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62" b="0" i="0" u="none">
                          <a:solidFill>
                            <a:srgbClr val="F8FAFC"/>
                          </a:solidFill>
                          <a:latin typeface="Poppins SemiBold"/>
                        </a:rPr>
                        <a:t>Süre &amp; Kontenjan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44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62" b="0" i="0" u="none">
                          <a:solidFill>
                            <a:srgbClr val="F8FAFC"/>
                          </a:solidFill>
                          <a:latin typeface="Poppins SemiBold"/>
                        </a:rPr>
                        <a:t>Katılımcı Profili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44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62" b="0" i="0" u="none">
                          <a:solidFill>
                            <a:srgbClr val="F8FAFC"/>
                          </a:solidFill>
                          <a:latin typeface="Poppins SemiBold"/>
                        </a:rPr>
                        <a:t>Temel Odak Alanı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4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5253">
                <a:tc>
                  <a:txBody>
                    <a:bodyPr/>
                    <a:lstStyle/>
                    <a:p>
                      <a:pPr algn="l"/>
                      <a:r>
                        <a:rPr sz="825" b="1" i="0" u="none">
                          <a:solidFill>
                            <a:srgbClr val="334155"/>
                          </a:solidFill>
                          <a:latin typeface="Inter"/>
                        </a:rPr>
                        <a:t>Finansçı Olmayanlar İçin Finans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25" b="0" i="0" u="none" dirty="0" smtClean="0">
                          <a:solidFill>
                            <a:srgbClr val="334155"/>
                          </a:solidFill>
                          <a:latin typeface="Inter"/>
                          <a:hlinkClick r:id="rId4"/>
                        </a:rPr>
                        <a:t>Prof. Dr. Mehmet </a:t>
                      </a:r>
                      <a:r>
                        <a:rPr lang="en-US" sz="825" b="0" i="0" u="none" dirty="0" err="1" smtClean="0">
                          <a:solidFill>
                            <a:srgbClr val="334155"/>
                          </a:solidFill>
                          <a:latin typeface="Inter"/>
                          <a:hlinkClick r:id="rId4"/>
                        </a:rPr>
                        <a:t>Yazıcı</a:t>
                      </a:r>
                      <a:endParaRPr lang="en-US" sz="825" b="0" i="0" u="none" dirty="0" smtClean="0">
                        <a:solidFill>
                          <a:srgbClr val="334155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825" b="0" i="0" u="none" dirty="0" smtClean="0">
                          <a:solidFill>
                            <a:srgbClr val="334155"/>
                          </a:solidFill>
                          <a:latin typeface="Inter"/>
                        </a:rPr>
                        <a:t>8 saat </a:t>
                      </a:r>
                    </a:p>
                    <a:p>
                      <a:pPr algn="l"/>
                      <a:r>
                        <a:rPr sz="825" b="0" i="0" u="none" dirty="0" smtClean="0">
                          <a:solidFill>
                            <a:srgbClr val="334155"/>
                          </a:solidFill>
                          <a:latin typeface="Inter"/>
                        </a:rPr>
                        <a:t>9:00 </a:t>
                      </a:r>
                      <a:r>
                        <a:rPr sz="825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- 13:00 / 13:00 - </a:t>
                      </a:r>
                      <a:r>
                        <a:rPr sz="825" b="0" i="0" u="none" dirty="0" smtClean="0">
                          <a:solidFill>
                            <a:srgbClr val="334155"/>
                          </a:solidFill>
                          <a:latin typeface="Inter"/>
                        </a:rPr>
                        <a:t>17:00</a:t>
                      </a:r>
                      <a:endParaRPr sz="825" b="0" i="0" u="none" dirty="0">
                        <a:solidFill>
                          <a:srgbClr val="334155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25" b="0" i="0" u="none">
                          <a:solidFill>
                            <a:srgbClr val="334155"/>
                          </a:solidFill>
                          <a:latin typeface="Inter"/>
                        </a:rPr>
                        <a:t>Öğrenciler, mezunlar, temel finans arayan yöneticiler ve girişimciler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25" b="0" i="0" u="none">
                          <a:solidFill>
                            <a:srgbClr val="334155"/>
                          </a:solidFill>
                          <a:latin typeface="Inter"/>
                        </a:rPr>
                        <a:t>Temel finans ve parasal kavramlar, makroekonomik veriler, tasarruf &amp; yatırım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253">
                <a:tc>
                  <a:txBody>
                    <a:bodyPr/>
                    <a:lstStyle/>
                    <a:p>
                      <a:pPr algn="l"/>
                      <a:r>
                        <a:rPr sz="825" b="1" i="0" u="none">
                          <a:solidFill>
                            <a:srgbClr val="334155"/>
                          </a:solidFill>
                          <a:latin typeface="Inter"/>
                        </a:rPr>
                        <a:t>Liderlik ve Kurumsal İletişim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25" b="0" i="0" u="none" dirty="0" err="1">
                          <a:solidFill>
                            <a:srgbClr val="334155"/>
                          </a:solidFill>
                          <a:latin typeface="Inter"/>
                          <a:hlinkClick r:id="rId5"/>
                        </a:rPr>
                        <a:t>Doç</a:t>
                      </a:r>
                      <a:r>
                        <a:rPr sz="825" b="0" i="0" u="none" dirty="0">
                          <a:solidFill>
                            <a:srgbClr val="334155"/>
                          </a:solidFill>
                          <a:latin typeface="Inter"/>
                          <a:hlinkClick r:id="rId5"/>
                        </a:rPr>
                        <a:t>. Dr. Caner </a:t>
                      </a:r>
                      <a:r>
                        <a:rPr sz="825" b="0" i="0" u="none" dirty="0" err="1">
                          <a:solidFill>
                            <a:srgbClr val="334155"/>
                          </a:solidFill>
                          <a:latin typeface="Inter"/>
                          <a:hlinkClick r:id="rId5"/>
                        </a:rPr>
                        <a:t>Ünal</a:t>
                      </a:r>
                      <a:endParaRPr sz="825" b="0" i="0" u="none" dirty="0">
                        <a:solidFill>
                          <a:srgbClr val="334155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25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3 </a:t>
                      </a:r>
                      <a:r>
                        <a:rPr lang="tr-TR" sz="825" b="0" i="0" u="none" dirty="0" smtClean="0">
                          <a:solidFill>
                            <a:srgbClr val="334155"/>
                          </a:solidFill>
                          <a:latin typeface="Inter"/>
                        </a:rPr>
                        <a:t>s</a:t>
                      </a:r>
                      <a:r>
                        <a:rPr sz="825" b="0" i="0" u="none" dirty="0" err="1" smtClean="0">
                          <a:solidFill>
                            <a:srgbClr val="334155"/>
                          </a:solidFill>
                          <a:latin typeface="Inter"/>
                        </a:rPr>
                        <a:t>aat</a:t>
                      </a:r>
                      <a:endParaRPr sz="825" b="0" i="0" u="none" dirty="0">
                        <a:solidFill>
                          <a:srgbClr val="334155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25" b="0" i="0" u="none">
                          <a:solidFill>
                            <a:srgbClr val="334155"/>
                          </a:solidFill>
                          <a:latin typeface="Inter"/>
                        </a:rPr>
                        <a:t>Turizm sektörü çalışanları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25" b="0" i="0" u="none">
                          <a:solidFill>
                            <a:srgbClr val="334155"/>
                          </a:solidFill>
                          <a:latin typeface="Inter"/>
                        </a:rPr>
                        <a:t>Liderlik özellikleri, kurumsal iletişim, zaman yönetimi ve organizasyon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253">
                <a:tc>
                  <a:txBody>
                    <a:bodyPr/>
                    <a:lstStyle/>
                    <a:p>
                      <a:pPr algn="l"/>
                      <a:r>
                        <a:rPr sz="825" b="1" i="0" u="none">
                          <a:solidFill>
                            <a:srgbClr val="334155"/>
                          </a:solidFill>
                          <a:latin typeface="Inter"/>
                        </a:rPr>
                        <a:t>Takım Eğitimi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25" b="0" i="0" u="none" dirty="0" err="1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Doç</a:t>
                      </a:r>
                      <a:r>
                        <a:rPr sz="825" b="0" i="0" u="none" dirty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. Dr. </a:t>
                      </a:r>
                      <a:r>
                        <a:rPr sz="825" b="0" i="0" u="none" dirty="0" err="1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Gözdegül</a:t>
                      </a:r>
                      <a:r>
                        <a:rPr sz="825" b="0" i="0" u="none" dirty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 </a:t>
                      </a:r>
                      <a:r>
                        <a:rPr sz="825" b="0" i="0" u="none" dirty="0" err="1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Başer</a:t>
                      </a:r>
                      <a:endParaRPr sz="825" b="0" i="0" u="none" dirty="0">
                        <a:solidFill>
                          <a:srgbClr val="334155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25" b="0" i="0" u="none" dirty="0" smtClean="0">
                          <a:solidFill>
                            <a:srgbClr val="334155"/>
                          </a:solidFill>
                          <a:latin typeface="Inter"/>
                        </a:rPr>
                        <a:t>3 </a:t>
                      </a:r>
                      <a:r>
                        <a:rPr lang="en-US" sz="825" b="0" i="0" u="none" dirty="0" err="1" smtClean="0">
                          <a:solidFill>
                            <a:srgbClr val="334155"/>
                          </a:solidFill>
                          <a:latin typeface="Inter"/>
                        </a:rPr>
                        <a:t>saat</a:t>
                      </a:r>
                      <a:endParaRPr lang="en-US" sz="825" b="0" i="0" u="none" dirty="0">
                        <a:solidFill>
                          <a:srgbClr val="334155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25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Gruba</a:t>
                      </a:r>
                      <a:r>
                        <a:rPr sz="825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&amp; </a:t>
                      </a:r>
                      <a:r>
                        <a:rPr sz="825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amaca</a:t>
                      </a:r>
                      <a:r>
                        <a:rPr sz="825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</a:t>
                      </a:r>
                      <a:r>
                        <a:rPr sz="825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göre</a:t>
                      </a:r>
                      <a:r>
                        <a:rPr sz="825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</a:t>
                      </a:r>
                      <a:r>
                        <a:rPr sz="825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düzenlenen</a:t>
                      </a:r>
                      <a:r>
                        <a:rPr sz="825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</a:t>
                      </a:r>
                      <a:r>
                        <a:rPr sz="825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ekipler</a:t>
                      </a:r>
                      <a:endParaRPr sz="825" b="0" i="0" u="none" dirty="0">
                        <a:solidFill>
                          <a:srgbClr val="334155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25" b="0" i="0" u="none">
                          <a:solidFill>
                            <a:srgbClr val="334155"/>
                          </a:solidFill>
                          <a:latin typeface="Inter"/>
                        </a:rPr>
                        <a:t>Takım dinamikleri, güven, motivasyon, çatışma yönetimi &amp; ortak performans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5253">
                <a:tc>
                  <a:txBody>
                    <a:bodyPr/>
                    <a:lstStyle/>
                    <a:p>
                      <a:pPr algn="l"/>
                      <a:r>
                        <a:rPr sz="825" b="1" i="0" u="none">
                          <a:solidFill>
                            <a:srgbClr val="334155"/>
                          </a:solidFill>
                          <a:latin typeface="Inter"/>
                        </a:rPr>
                        <a:t>Etkin İletişim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25" b="0" i="0" u="none" dirty="0" err="1" smtClean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Doç</a:t>
                      </a:r>
                      <a:r>
                        <a:rPr lang="en-US" sz="825" b="0" i="0" u="none" dirty="0" smtClean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. Dr. </a:t>
                      </a:r>
                      <a:r>
                        <a:rPr lang="en-US" sz="825" b="0" i="0" u="none" dirty="0" err="1" smtClean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Gözdegül</a:t>
                      </a:r>
                      <a:r>
                        <a:rPr lang="en-US" sz="825" b="0" i="0" u="none" dirty="0" smtClean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 </a:t>
                      </a:r>
                      <a:r>
                        <a:rPr lang="en-US" sz="825" b="0" i="0" u="none" dirty="0" err="1" smtClean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Başer</a:t>
                      </a:r>
                      <a:endParaRPr lang="en-US" sz="825" b="0" i="0" u="none" dirty="0">
                        <a:solidFill>
                          <a:srgbClr val="334155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25" b="0" i="0" u="none" dirty="0" smtClean="0">
                          <a:solidFill>
                            <a:srgbClr val="334155"/>
                          </a:solidFill>
                          <a:latin typeface="Inter"/>
                        </a:rPr>
                        <a:t>3 </a:t>
                      </a:r>
                      <a:r>
                        <a:rPr lang="en-US" sz="825" b="0" i="0" u="none" dirty="0" err="1" smtClean="0">
                          <a:solidFill>
                            <a:srgbClr val="334155"/>
                          </a:solidFill>
                          <a:latin typeface="Inter"/>
                        </a:rPr>
                        <a:t>saat</a:t>
                      </a:r>
                      <a:endParaRPr lang="en-US" sz="825" b="0" i="0" u="none" dirty="0">
                        <a:solidFill>
                          <a:srgbClr val="334155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25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Kurum</a:t>
                      </a:r>
                      <a:r>
                        <a:rPr sz="825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</a:t>
                      </a:r>
                      <a:r>
                        <a:rPr sz="825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çalışanları</a:t>
                      </a:r>
                      <a:r>
                        <a:rPr sz="825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</a:t>
                      </a:r>
                      <a:r>
                        <a:rPr sz="825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ve</a:t>
                      </a:r>
                      <a:r>
                        <a:rPr sz="825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</a:t>
                      </a:r>
                      <a:r>
                        <a:rPr sz="825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yöneticiler</a:t>
                      </a:r>
                      <a:endParaRPr sz="825" b="0" i="0" u="none" dirty="0">
                        <a:solidFill>
                          <a:srgbClr val="334155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25" b="0" i="0" u="none">
                          <a:solidFill>
                            <a:srgbClr val="334155"/>
                          </a:solidFill>
                          <a:latin typeface="Inter"/>
                        </a:rPr>
                        <a:t>Etkin dinleme, sözlü/sözsüz teknikler, empati ve geri bildirim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5253">
                <a:tc>
                  <a:txBody>
                    <a:bodyPr/>
                    <a:lstStyle/>
                    <a:p>
                      <a:pPr algn="l"/>
                      <a:r>
                        <a:rPr sz="825" b="1" i="0" u="none">
                          <a:solidFill>
                            <a:srgbClr val="334155"/>
                          </a:solidFill>
                          <a:latin typeface="Inter"/>
                        </a:rPr>
                        <a:t>Yönetimin Temelleri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25" b="0" i="0" u="none" dirty="0" err="1" smtClean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Doç</a:t>
                      </a:r>
                      <a:r>
                        <a:rPr lang="en-US" sz="825" b="0" i="0" u="none" dirty="0" smtClean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. Dr. </a:t>
                      </a:r>
                      <a:r>
                        <a:rPr lang="en-US" sz="825" b="0" i="0" u="none" dirty="0" err="1" smtClean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Gözdegül</a:t>
                      </a:r>
                      <a:r>
                        <a:rPr lang="en-US" sz="825" b="0" i="0" u="none" dirty="0" smtClean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 </a:t>
                      </a:r>
                      <a:r>
                        <a:rPr lang="en-US" sz="825" b="0" i="0" u="none" dirty="0" err="1" smtClean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Başer</a:t>
                      </a:r>
                      <a:endParaRPr lang="en-US" sz="825" b="0" i="0" u="none" dirty="0">
                        <a:solidFill>
                          <a:srgbClr val="334155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25" b="0" i="0" u="none" dirty="0" smtClean="0">
                          <a:solidFill>
                            <a:srgbClr val="334155"/>
                          </a:solidFill>
                          <a:latin typeface="Inter"/>
                        </a:rPr>
                        <a:t>3 </a:t>
                      </a:r>
                      <a:r>
                        <a:rPr lang="en-US" sz="825" b="0" i="0" u="none" dirty="0" err="1" smtClean="0">
                          <a:solidFill>
                            <a:srgbClr val="334155"/>
                          </a:solidFill>
                          <a:latin typeface="Inter"/>
                        </a:rPr>
                        <a:t>saat</a:t>
                      </a:r>
                      <a:endParaRPr lang="en-US" sz="825" b="0" i="0" u="none" dirty="0">
                        <a:solidFill>
                          <a:srgbClr val="334155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25" b="0" i="0" u="none">
                          <a:solidFill>
                            <a:srgbClr val="334155"/>
                          </a:solidFill>
                          <a:latin typeface="Inter"/>
                        </a:rPr>
                        <a:t>Yönetici adayları ve ekip liderleri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25" b="0" i="0" u="none">
                          <a:solidFill>
                            <a:srgbClr val="334155"/>
                          </a:solidFill>
                          <a:latin typeface="Inter"/>
                        </a:rPr>
                        <a:t>Yönetim fonksiyonları (planlama, kontrol vb.), liderlik rolleri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5253">
                <a:tc>
                  <a:txBody>
                    <a:bodyPr/>
                    <a:lstStyle/>
                    <a:p>
                      <a:pPr algn="l"/>
                      <a:r>
                        <a:rPr sz="825" b="1" i="0" u="none">
                          <a:solidFill>
                            <a:srgbClr val="334155"/>
                          </a:solidFill>
                          <a:latin typeface="Inter"/>
                        </a:rPr>
                        <a:t>Modern Yönetim Teknikleri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25" b="0" i="0" u="none" dirty="0" err="1" smtClean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Doç</a:t>
                      </a:r>
                      <a:r>
                        <a:rPr lang="en-US" sz="825" b="0" i="0" u="none" dirty="0" smtClean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. Dr. </a:t>
                      </a:r>
                      <a:r>
                        <a:rPr lang="en-US" sz="825" b="0" i="0" u="none" dirty="0" err="1" smtClean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Gözdegül</a:t>
                      </a:r>
                      <a:r>
                        <a:rPr lang="en-US" sz="825" b="0" i="0" u="none" dirty="0" smtClean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 </a:t>
                      </a:r>
                      <a:r>
                        <a:rPr lang="en-US" sz="825" b="0" i="0" u="none" dirty="0" err="1" smtClean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Başer</a:t>
                      </a:r>
                      <a:endParaRPr lang="en-US" sz="825" b="0" i="0" u="none" dirty="0">
                        <a:solidFill>
                          <a:srgbClr val="334155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25" b="0" i="0" u="none" dirty="0" smtClean="0">
                          <a:solidFill>
                            <a:srgbClr val="334155"/>
                          </a:solidFill>
                          <a:latin typeface="Inter"/>
                        </a:rPr>
                        <a:t>3 </a:t>
                      </a:r>
                      <a:r>
                        <a:rPr lang="en-US" sz="825" b="0" i="0" u="none" dirty="0" err="1" smtClean="0">
                          <a:solidFill>
                            <a:srgbClr val="334155"/>
                          </a:solidFill>
                          <a:latin typeface="Inter"/>
                        </a:rPr>
                        <a:t>saat</a:t>
                      </a:r>
                      <a:endParaRPr lang="en-US" sz="825" b="0" i="0" u="none" dirty="0">
                        <a:solidFill>
                          <a:srgbClr val="334155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25" b="0" i="0" u="none">
                          <a:solidFill>
                            <a:srgbClr val="334155"/>
                          </a:solidFill>
                          <a:latin typeface="Inter"/>
                        </a:rPr>
                        <a:t>Yöneticiler ve proje liderleri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25" b="0" i="0" u="none">
                          <a:solidFill>
                            <a:srgbClr val="334155"/>
                          </a:solidFill>
                          <a:latin typeface="Inter"/>
                        </a:rPr>
                        <a:t>Agile, Lean, yetkilendirme (empowerment), veri odaklı yönetim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5253">
                <a:tc>
                  <a:txBody>
                    <a:bodyPr/>
                    <a:lstStyle/>
                    <a:p>
                      <a:pPr algn="l"/>
                      <a:r>
                        <a:rPr sz="825" b="1" i="0" u="none">
                          <a:solidFill>
                            <a:srgbClr val="334155"/>
                          </a:solidFill>
                          <a:latin typeface="Inter"/>
                        </a:rPr>
                        <a:t>Stratejik Yönetim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25" b="0" i="0" u="none" dirty="0" err="1" smtClean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Doç</a:t>
                      </a:r>
                      <a:r>
                        <a:rPr lang="en-US" sz="825" b="0" i="0" u="none" dirty="0" smtClean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. Dr. </a:t>
                      </a:r>
                      <a:r>
                        <a:rPr lang="en-US" sz="825" b="0" i="0" u="none" dirty="0" err="1" smtClean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Gözdegül</a:t>
                      </a:r>
                      <a:r>
                        <a:rPr lang="en-US" sz="825" b="0" i="0" u="none" dirty="0" smtClean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 </a:t>
                      </a:r>
                      <a:r>
                        <a:rPr lang="en-US" sz="825" b="0" i="0" u="none" dirty="0" err="1" smtClean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Başer</a:t>
                      </a:r>
                      <a:endParaRPr lang="en-US" sz="825" b="0" i="0" u="none" dirty="0">
                        <a:solidFill>
                          <a:srgbClr val="334155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25" b="0" i="0" u="none" dirty="0" smtClean="0">
                          <a:solidFill>
                            <a:srgbClr val="334155"/>
                          </a:solidFill>
                          <a:latin typeface="Inter"/>
                        </a:rPr>
                        <a:t>3 </a:t>
                      </a:r>
                      <a:r>
                        <a:rPr lang="en-US" sz="825" b="0" i="0" u="none" dirty="0" err="1" smtClean="0">
                          <a:solidFill>
                            <a:srgbClr val="334155"/>
                          </a:solidFill>
                          <a:latin typeface="Inter"/>
                        </a:rPr>
                        <a:t>saat</a:t>
                      </a:r>
                      <a:endParaRPr lang="en-US" sz="825" b="0" i="0" u="none" dirty="0">
                        <a:solidFill>
                          <a:srgbClr val="334155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25" b="0" i="0" u="none">
                          <a:solidFill>
                            <a:srgbClr val="334155"/>
                          </a:solidFill>
                          <a:latin typeface="Inter"/>
                        </a:rPr>
                        <a:t>Yöneticiler &amp; strateji sorumluları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25" b="0" i="0" u="none">
                          <a:solidFill>
                            <a:srgbClr val="334155"/>
                          </a:solidFill>
                          <a:latin typeface="Inter"/>
                        </a:rPr>
                        <a:t>Vizyon/misyon, SWOT/PESTLE analizi, stratejik karar ve risk yönetimi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5255">
                <a:tc>
                  <a:txBody>
                    <a:bodyPr/>
                    <a:lstStyle/>
                    <a:p>
                      <a:pPr algn="l"/>
                      <a:r>
                        <a:rPr sz="825" b="1" i="0" u="none">
                          <a:solidFill>
                            <a:srgbClr val="334155"/>
                          </a:solidFill>
                          <a:latin typeface="Inter"/>
                        </a:rPr>
                        <a:t>İnsan Kaynakları Yönetimi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25" b="0" i="0" u="none" dirty="0" err="1" smtClean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Doç</a:t>
                      </a:r>
                      <a:r>
                        <a:rPr lang="en-US" sz="825" b="0" i="0" u="none" dirty="0" smtClean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. Dr. </a:t>
                      </a:r>
                      <a:r>
                        <a:rPr lang="en-US" sz="825" b="0" i="0" u="none" dirty="0" err="1" smtClean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Gözdegül</a:t>
                      </a:r>
                      <a:r>
                        <a:rPr lang="en-US" sz="825" b="0" i="0" u="none" dirty="0" smtClean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 </a:t>
                      </a:r>
                      <a:r>
                        <a:rPr lang="en-US" sz="825" b="0" i="0" u="none" dirty="0" err="1" smtClean="0">
                          <a:solidFill>
                            <a:srgbClr val="334155"/>
                          </a:solidFill>
                          <a:latin typeface="Inter"/>
                          <a:hlinkClick r:id="rId6"/>
                        </a:rPr>
                        <a:t>Başer</a:t>
                      </a:r>
                      <a:endParaRPr lang="en-US" sz="825" b="0" i="0" u="none" dirty="0">
                        <a:solidFill>
                          <a:srgbClr val="334155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25" b="0" i="0" u="none" dirty="0" smtClean="0">
                          <a:solidFill>
                            <a:srgbClr val="334155"/>
                          </a:solidFill>
                          <a:latin typeface="Inter"/>
                        </a:rPr>
                        <a:t>3 </a:t>
                      </a:r>
                      <a:r>
                        <a:rPr lang="en-US" sz="825" b="0" i="0" u="none" dirty="0" err="1" smtClean="0">
                          <a:solidFill>
                            <a:srgbClr val="334155"/>
                          </a:solidFill>
                          <a:latin typeface="Inter"/>
                        </a:rPr>
                        <a:t>saat</a:t>
                      </a:r>
                      <a:endParaRPr lang="en-US" sz="825" b="0" i="0" u="none" dirty="0">
                        <a:solidFill>
                          <a:srgbClr val="334155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25" b="0" i="0" u="none">
                          <a:solidFill>
                            <a:srgbClr val="334155"/>
                          </a:solidFill>
                          <a:latin typeface="Inter"/>
                        </a:rPr>
                        <a:t>İK profesyonelleri ve yöneticiler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25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İşe</a:t>
                      </a:r>
                      <a:r>
                        <a:rPr sz="825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</a:t>
                      </a:r>
                      <a:r>
                        <a:rPr sz="825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alım</a:t>
                      </a:r>
                      <a:r>
                        <a:rPr sz="825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, </a:t>
                      </a:r>
                      <a:r>
                        <a:rPr sz="825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çalışan</a:t>
                      </a:r>
                      <a:r>
                        <a:rPr sz="825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</a:t>
                      </a:r>
                      <a:r>
                        <a:rPr sz="825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uyumu</a:t>
                      </a:r>
                      <a:r>
                        <a:rPr sz="825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, </a:t>
                      </a:r>
                      <a:r>
                        <a:rPr sz="825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performans</a:t>
                      </a:r>
                      <a:r>
                        <a:rPr sz="825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/</a:t>
                      </a:r>
                      <a:r>
                        <a:rPr sz="825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kariyer</a:t>
                      </a:r>
                      <a:r>
                        <a:rPr sz="825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, </a:t>
                      </a:r>
                      <a:r>
                        <a:rPr sz="825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bordro</a:t>
                      </a:r>
                      <a:r>
                        <a:rPr sz="825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</a:t>
                      </a:r>
                      <a:r>
                        <a:rPr sz="825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ve</a:t>
                      </a:r>
                      <a:r>
                        <a:rPr sz="825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</a:t>
                      </a:r>
                      <a:r>
                        <a:rPr sz="825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iş</a:t>
                      </a:r>
                      <a:r>
                        <a:rPr sz="825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</a:t>
                      </a:r>
                      <a:r>
                        <a:rPr sz="825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hukuku</a:t>
                      </a:r>
                      <a:endParaRPr sz="825" b="0" i="0" u="none" dirty="0">
                        <a:solidFill>
                          <a:srgbClr val="334155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428625" y="1561802"/>
            <a:ext cx="168101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109638" y="1561802"/>
            <a:ext cx="13400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449687" y="1561802"/>
            <a:ext cx="14556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905375" y="1561802"/>
            <a:ext cx="321230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117681" y="1561802"/>
            <a:ext cx="364569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28625" y="2179141"/>
            <a:ext cx="168101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2109638" y="2179141"/>
            <a:ext cx="13400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3449687" y="2179141"/>
            <a:ext cx="14556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4905375" y="2179141"/>
            <a:ext cx="321230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117681" y="2179141"/>
            <a:ext cx="364569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28625" y="2644675"/>
            <a:ext cx="168101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2109638" y="2644675"/>
            <a:ext cx="13400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3449687" y="2644675"/>
            <a:ext cx="14556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4905375" y="2644675"/>
            <a:ext cx="321230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8117681" y="2644675"/>
            <a:ext cx="364569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428625" y="3110210"/>
            <a:ext cx="168101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2109638" y="3110210"/>
            <a:ext cx="13400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3449687" y="3110210"/>
            <a:ext cx="14556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4905375" y="3110210"/>
            <a:ext cx="321230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8117681" y="3110210"/>
            <a:ext cx="364569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428625" y="3575744"/>
            <a:ext cx="168101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2109638" y="3575744"/>
            <a:ext cx="13400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3449687" y="3575744"/>
            <a:ext cx="14556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4905375" y="3575744"/>
            <a:ext cx="321230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8117681" y="3575744"/>
            <a:ext cx="364569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428625" y="4041278"/>
            <a:ext cx="168101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2109638" y="4041278"/>
            <a:ext cx="13400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3449687" y="4041278"/>
            <a:ext cx="14556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4905375" y="4041278"/>
            <a:ext cx="321230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8117681" y="4041278"/>
            <a:ext cx="364569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428625" y="4506813"/>
            <a:ext cx="168101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2109638" y="4506813"/>
            <a:ext cx="13400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3449687" y="4506813"/>
            <a:ext cx="14556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4905375" y="4506813"/>
            <a:ext cx="321230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8117681" y="4506813"/>
            <a:ext cx="364569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428625" y="4972347"/>
            <a:ext cx="168101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2109638" y="4972347"/>
            <a:ext cx="13400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3449687" y="4972347"/>
            <a:ext cx="14556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4905375" y="4972347"/>
            <a:ext cx="321230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8117681" y="4972347"/>
            <a:ext cx="364569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428625" y="923925"/>
            <a:ext cx="11763375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800" b="1" i="0" u="none">
                <a:solidFill>
                  <a:srgbClr val="0F2444"/>
                </a:solidFill>
                <a:latin typeface="Poppins"/>
              </a:rPr>
              <a:t>Eğitim Programları Karşılaştırma Matrisi</a:t>
            </a:r>
          </a:p>
        </p:txBody>
      </p:sp>
      <p:pic>
        <p:nvPicPr>
          <p:cNvPr id="52" name="Resim 5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297" y="230092"/>
            <a:ext cx="820337" cy="8203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1123</TotalTime>
  <Words>1630</Words>
  <Application>Microsoft Office PowerPoint</Application>
  <PresentationFormat>Geniş ekran</PresentationFormat>
  <Paragraphs>250</Paragraphs>
  <Slides>10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9" baseType="lpstr">
      <vt:lpstr>Arial</vt:lpstr>
      <vt:lpstr>Calibri</vt:lpstr>
      <vt:lpstr>Inter</vt:lpstr>
      <vt:lpstr>Inter Medium</vt:lpstr>
      <vt:lpstr>Inter SemiBold</vt:lpstr>
      <vt:lpstr>Poppins</vt:lpstr>
      <vt:lpstr>Poppins ExtraBold</vt:lpstr>
      <vt:lpstr>Poppins SemiBold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subject/>
  <dc:creator>Evla MUTLU</dc:creator>
  <cp:keywords/>
  <dc:description>generated using python-pptx</dc:description>
  <cp:lastModifiedBy>Evla MUTLU</cp:lastModifiedBy>
  <cp:revision>16</cp:revision>
  <dcterms:created xsi:type="dcterms:W3CDTF">2013-01-27T09:14:16Z</dcterms:created>
  <dcterms:modified xsi:type="dcterms:W3CDTF">2026-09-02T12:36:58Z</dcterms:modified>
  <cp:category/>
</cp:coreProperties>
</file>